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71" r:id="rId7"/>
    <p:sldId id="278" r:id="rId8"/>
    <p:sldId id="279" r:id="rId9"/>
    <p:sldId id="261" r:id="rId10"/>
    <p:sldId id="262" r:id="rId11"/>
    <p:sldId id="276" r:id="rId12"/>
    <p:sldId id="277" r:id="rId13"/>
    <p:sldId id="263" r:id="rId14"/>
    <p:sldId id="288" r:id="rId15"/>
    <p:sldId id="287" r:id="rId16"/>
    <p:sldId id="289" r:id="rId17"/>
    <p:sldId id="264" r:id="rId18"/>
    <p:sldId id="267" r:id="rId19"/>
    <p:sldId id="268" r:id="rId20"/>
    <p:sldId id="274" r:id="rId21"/>
    <p:sldId id="283" r:id="rId22"/>
    <p:sldId id="284" r:id="rId23"/>
    <p:sldId id="286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e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89A4E-A061-42A1-ACEC-8EBB9A1DAB85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F4B95-BC73-40C0-8DC6-79337E257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2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6775" y="692150"/>
            <a:ext cx="5124450" cy="3416300"/>
          </a:xfrm>
          <a:ln cap="flat"/>
        </p:spPr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14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1751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81635F-372A-4487-BB9E-760E5977C9D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13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16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584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17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BDEF84-F789-4C84-ABF6-C70BD02200F6}" type="slidenum">
              <a:rPr lang="ar-SA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47042" y="698297"/>
            <a:ext cx="5568722" cy="3407684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508" y="4342665"/>
            <a:ext cx="5198755" cy="411627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673" tIns="46836" rIns="93673" bIns="46836"/>
          <a:lstStyle/>
          <a:p>
            <a:r>
              <a:rPr lang="en-US" sz="1300"/>
              <a:t>The Bispectral Index is a number between 100 and 0.  </a:t>
            </a:r>
            <a:br>
              <a:rPr lang="en-US" sz="1300"/>
            </a:br>
            <a:r>
              <a:rPr lang="en-US" sz="1300"/>
              <a:t>100 represents awake and 0 denotes a flat line EEG, or complete EEG suppression.  </a:t>
            </a:r>
            <a:br>
              <a:rPr lang="en-US" sz="1300"/>
            </a:br>
            <a:r>
              <a:rPr lang="en-US" sz="1300"/>
              <a:t>Below 70 the risk of recall decreases dramatically.  </a:t>
            </a:r>
            <a:br>
              <a:rPr lang="en-US" sz="1300"/>
            </a:br>
            <a:r>
              <a:rPr lang="en-US" sz="1300"/>
              <a:t>Below 60 the patient has a low probability of consciousness.  </a:t>
            </a:r>
            <a:br>
              <a:rPr lang="en-US" sz="1300"/>
            </a:br>
            <a:r>
              <a:rPr lang="en-US" sz="1300"/>
              <a:t>The lower the number is below 60, the deeper the anaesthetic state is from a hypnotic standpoint.  As the number goes above 60, the patient is increasingly at risk for recall.</a:t>
            </a:r>
          </a:p>
          <a:p>
            <a:endParaRPr lang="en-US" sz="1300"/>
          </a:p>
          <a:p>
            <a:r>
              <a:rPr lang="en-US" sz="1300"/>
              <a:t>So now that you have an idea of what BIS is, I am going to try to answer the question Why Use BIS?</a:t>
            </a:r>
          </a:p>
          <a:p>
            <a:pPr>
              <a:buFontTx/>
              <a:buChar char="•"/>
            </a:pPr>
            <a:endParaRPr lang="en-US" sz="1300"/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4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5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6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C8ADB5-8621-425D-864F-913D7F04BD7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9</a:t>
            </a: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11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560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12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r" eaLnBrk="0" hangingPunct="0"/>
            <a:r>
              <a:rPr lang="en-US" sz="1200"/>
              <a:t>15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3799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62F64-B387-40A8-81CF-5AC99A9552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80F95-A0DC-418A-BEEC-0A67A2B930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Excel_97-2003_Worksheet4.xls"/><Relationship Id="rId5" Type="http://schemas.openxmlformats.org/officeDocument/2006/relationships/oleObject" Target="../embeddings/Microsoft_Office_Excel_97-2003_Worksheet3.xls"/><Relationship Id="rId4" Type="http://schemas.openxmlformats.org/officeDocument/2006/relationships/oleObject" Target="../embeddings/Microsoft_Office_Excel_97-2003_Worksheet2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/>
              <a:t>Мониторинг у анестезији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677333" y="0"/>
            <a:ext cx="7772400" cy="1219200"/>
          </a:xfrm>
          <a:noFill/>
          <a:ln/>
        </p:spPr>
        <p:txBody>
          <a:bodyPr lIns="90488" tIns="44450" rIns="90488" bIns="44450"/>
          <a:lstStyle/>
          <a:p>
            <a:r>
              <a:rPr lang="sr-Cyrl-CS" dirty="0" smtClean="0"/>
              <a:t>капнографија</a:t>
            </a:r>
            <a:endParaRPr 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77334" y="1219200"/>
            <a:ext cx="8051800" cy="4114800"/>
          </a:xfrm>
          <a:noFill/>
          <a:ln/>
        </p:spPr>
        <p:txBody>
          <a:bodyPr lIns="90488" tIns="44450" rIns="90488" bIns="44450"/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примена</a:t>
            </a:r>
            <a:endParaRPr lang="en-US" sz="28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Потврда интубације</a:t>
            </a:r>
            <a:endParaRPr lang="en-US" sz="24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en-US" sz="2400" dirty="0"/>
              <a:t>monitoring </a:t>
            </a:r>
            <a:r>
              <a:rPr lang="sr-Cyrl-CS" sz="2400" dirty="0" smtClean="0"/>
              <a:t> деконекције у дисајном кругу</a:t>
            </a:r>
            <a:endParaRPr lang="en-US" sz="24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Идентификација опструкције дисајног пута</a:t>
            </a:r>
            <a:endParaRPr lang="en-US" sz="24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en-US" sz="2400" dirty="0" err="1" smtClean="0"/>
              <a:t>Rebreathing</a:t>
            </a:r>
            <a:r>
              <a:rPr lang="en-US" sz="2400" dirty="0" smtClean="0"/>
              <a:t>/</a:t>
            </a:r>
            <a:r>
              <a:rPr lang="sr-Cyrl-CS" sz="2400" dirty="0" smtClean="0"/>
              <a:t>метаболички мониторинг</a:t>
            </a:r>
            <a:endParaRPr lang="en-US" sz="2400" dirty="0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ap_Fig1_tcm16-18654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1192213"/>
            <a:ext cx="5214937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1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Капнографија и </a:t>
            </a:r>
            <a:r>
              <a:rPr lang="en-US" b="1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EtCO2</a:t>
            </a:r>
            <a:r>
              <a:rPr lang="en-US" sz="3200" dirty="0" smtClean="0">
                <a:latin typeface="+mn-lt"/>
              </a:rPr>
              <a:t> </a:t>
            </a:r>
          </a:p>
        </p:txBody>
      </p:sp>
      <p:sp>
        <p:nvSpPr>
          <p:cNvPr id="26628" name="Content Placeholder 2"/>
          <p:cNvSpPr>
            <a:spLocks noGrp="1"/>
          </p:cNvSpPr>
          <p:nvPr>
            <p:ph idx="1"/>
          </p:nvPr>
        </p:nvSpPr>
        <p:spPr>
          <a:xfrm>
            <a:off x="500063" y="857250"/>
            <a:ext cx="3429000" cy="5643563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200" dirty="0" smtClean="0">
                <a:cs typeface="Times New Roman" pitchFamily="18" charset="0"/>
              </a:rPr>
              <a:t>капнометрија</a:t>
            </a:r>
            <a:r>
              <a:rPr lang="en-US" sz="2200" dirty="0" smtClean="0">
                <a:cs typeface="Times New Roman" pitchFamily="18" charset="0"/>
              </a:rPr>
              <a:t>: </a:t>
            </a:r>
            <a:r>
              <a:rPr lang="sr-Cyrl-CS" sz="2200" dirty="0" smtClean="0">
                <a:cs typeface="Times New Roman" pitchFamily="18" charset="0"/>
              </a:rPr>
              <a:t>нумеричко мерење концентрације</a:t>
            </a:r>
            <a:r>
              <a:rPr lang="en-US" sz="2200" dirty="0" smtClean="0">
                <a:cs typeface="Times New Roman" pitchFamily="18" charset="0"/>
              </a:rPr>
              <a:t> CO</a:t>
            </a:r>
            <a:r>
              <a:rPr lang="en-US" sz="2200" baseline="-25000" dirty="0" smtClean="0">
                <a:cs typeface="Times New Roman" pitchFamily="18" charset="0"/>
              </a:rPr>
              <a:t>2 </a:t>
            </a:r>
            <a:r>
              <a:rPr lang="sr-Cyrl-CS" sz="2200" dirty="0" smtClean="0">
                <a:cs typeface="Times New Roman" pitchFamily="18" charset="0"/>
              </a:rPr>
              <a:t>инспиријума и експиријума</a:t>
            </a:r>
            <a:endParaRPr lang="en-US" sz="2200" baseline="-25000" dirty="0" smtClean="0">
              <a:cs typeface="Times New Roman" pitchFamily="18" charset="0"/>
            </a:endParaRPr>
          </a:p>
          <a:p>
            <a:pPr eaLnBrk="1" hangingPunct="1"/>
            <a:r>
              <a:rPr lang="sr-Cyrl-CS" sz="2200" dirty="0" smtClean="0">
                <a:cs typeface="Times New Roman" pitchFamily="18" charset="0"/>
              </a:rPr>
              <a:t>Капногарм: континуирани приказ таласа концентрације</a:t>
            </a:r>
            <a:r>
              <a:rPr lang="en-US" sz="2200" dirty="0" smtClean="0">
                <a:cs typeface="Times New Roman" pitchFamily="18" charset="0"/>
              </a:rPr>
              <a:t> CO</a:t>
            </a:r>
            <a:r>
              <a:rPr lang="en-US" sz="2200" baseline="-25000" dirty="0" smtClean="0">
                <a:cs typeface="Times New Roman" pitchFamily="18" charset="0"/>
              </a:rPr>
              <a:t>2 </a:t>
            </a:r>
            <a:r>
              <a:rPr lang="sr-Cyrl-CS" sz="2200" dirty="0" smtClean="0">
                <a:cs typeface="Times New Roman" pitchFamily="18" charset="0"/>
              </a:rPr>
              <a:t>током вентилације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eaLnBrk="1" hangingPunct="1"/>
            <a:r>
              <a:rPr lang="sr-Cyrl-CS" sz="2200" dirty="0" smtClean="0">
                <a:cs typeface="Times New Roman" pitchFamily="18" charset="0"/>
              </a:rPr>
              <a:t>Капнографија: континуирани мониторинг пацијентовог капнограма</a:t>
            </a:r>
            <a:endParaRPr lang="en-US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15AF3-5406-484A-B1A4-931F8AAC661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214313" y="71438"/>
            <a:ext cx="8229600" cy="621506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2800" dirty="0" smtClean="0"/>
              <a:t> </a:t>
            </a:r>
            <a:r>
              <a:rPr lang="sr-Cyrl-CS" sz="2800" b="1" dirty="0" smtClean="0">
                <a:solidFill>
                  <a:srgbClr val="0070C0"/>
                </a:solidFill>
                <a:cs typeface="Times New Roman" pitchFamily="18" charset="0"/>
              </a:rPr>
              <a:t>капнографија и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 EtCO2</a:t>
            </a:r>
            <a:r>
              <a:rPr lang="en-US" sz="1800" dirty="0" smtClean="0"/>
              <a:t> </a:t>
            </a:r>
            <a:r>
              <a:rPr lang="sr-Cyrl-CS" sz="2800" dirty="0">
                <a:solidFill>
                  <a:srgbClr val="FF0000"/>
                </a:solidFill>
              </a:rPr>
              <a:t> </a:t>
            </a:r>
            <a:r>
              <a:rPr lang="sr-Cyrl-CS" sz="2800" dirty="0" smtClean="0">
                <a:solidFill>
                  <a:srgbClr val="FF0000"/>
                </a:solidFill>
              </a:rPr>
              <a:t>фактори који утичу </a:t>
            </a:r>
            <a:r>
              <a:rPr lang="en-US" sz="2800" dirty="0" smtClean="0">
                <a:solidFill>
                  <a:srgbClr val="FF0000"/>
                </a:solidFill>
              </a:rPr>
              <a:t> ETCO</a:t>
            </a:r>
            <a:r>
              <a:rPr lang="en-US" sz="2800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88" y="785813"/>
          <a:ext cx="8429684" cy="56340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14842"/>
                <a:gridCol w="4214842"/>
              </a:tblGrid>
              <a:tr h="447327">
                <a:tc>
                  <a:txBody>
                    <a:bodyPr/>
                    <a:lstStyle/>
                    <a:p>
                      <a:pPr algn="ctr"/>
                      <a:r>
                        <a:rPr lang="sr-Cyrl-CS" sz="2400" baseline="0" dirty="0" smtClean="0"/>
                        <a:t>повећање </a:t>
                      </a:r>
                      <a:r>
                        <a:rPr lang="en-US" sz="2400" baseline="0" dirty="0" smtClean="0"/>
                        <a:t>ETCO</a:t>
                      </a:r>
                      <a:r>
                        <a:rPr lang="en-US" sz="2400" baseline="-250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400" baseline="0" dirty="0" smtClean="0"/>
                        <a:t>смањење </a:t>
                      </a:r>
                      <a:r>
                        <a:rPr lang="en-US" sz="2400" baseline="0" dirty="0" smtClean="0"/>
                        <a:t>ETCO</a:t>
                      </a:r>
                      <a:r>
                        <a:rPr lang="en-US" sz="2400" baseline="-250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</a:tr>
              <a:tr h="387684">
                <a:tc gridSpan="2">
                  <a:txBody>
                    <a:bodyPr/>
                    <a:lstStyle/>
                    <a:p>
                      <a:pPr algn="ctr"/>
                      <a:r>
                        <a:rPr lang="sr-Cyrl-CS" sz="2000" b="1" dirty="0" smtClean="0"/>
                        <a:t>промене у продукцији </a:t>
                      </a:r>
                      <a:r>
                        <a:rPr lang="en-US" sz="2000" b="1" dirty="0" smtClean="0"/>
                        <a:t>C</a:t>
                      </a:r>
                      <a:r>
                        <a:rPr lang="en-US" sz="2000" b="1" baseline="0" dirty="0" smtClean="0"/>
                        <a:t>O</a:t>
                      </a:r>
                      <a:r>
                        <a:rPr lang="en-US" sz="2000" b="1" baseline="-25000" dirty="0" smtClean="0"/>
                        <a:t>2 </a:t>
                      </a:r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055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Hyperthermia</a:t>
                      </a: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Sepsis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Thyroid</a:t>
                      </a:r>
                      <a:r>
                        <a:rPr lang="sr-Cyrl-CS" sz="2000" baseline="0" dirty="0" smtClean="0"/>
                        <a:t> олуја</a:t>
                      </a:r>
                      <a:endParaRPr lang="en-US" sz="20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err="1" smtClean="0"/>
                        <a:t>Maligna</a:t>
                      </a:r>
                      <a:r>
                        <a:rPr lang="en-US" sz="2000" baseline="0" dirty="0" smtClean="0"/>
                        <a:t> Hyperthermia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aseline="0" dirty="0" smtClean="0"/>
                        <a:t>мишићна активност</a:t>
                      </a:r>
                      <a:endParaRPr lang="en-US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Hypothermia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Hypometabolism</a:t>
                      </a:r>
                      <a:endParaRPr lang="en-US" sz="2000" dirty="0"/>
                    </a:p>
                  </a:txBody>
                  <a:tcPr/>
                </a:tc>
              </a:tr>
              <a:tr h="387684">
                <a:tc gridSpan="2">
                  <a:txBody>
                    <a:bodyPr/>
                    <a:lstStyle/>
                    <a:p>
                      <a:pPr algn="ctr"/>
                      <a:r>
                        <a:rPr lang="sr-Cyrl-CS" sz="2000" b="1" baseline="0" dirty="0" smtClean="0"/>
                        <a:t>промене у елиминацији </a:t>
                      </a:r>
                      <a:r>
                        <a:rPr lang="en-US" sz="2000" b="1" baseline="0" dirty="0" smtClean="0"/>
                        <a:t>CO</a:t>
                      </a:r>
                      <a:r>
                        <a:rPr lang="en-US" sz="2000" b="1" baseline="-25000" dirty="0" smtClean="0"/>
                        <a:t>2</a:t>
                      </a:r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8055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Hypoventilation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Rebreathing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Partial airway obstruction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sr-Cyrl-CS" sz="2000" dirty="0" smtClean="0"/>
                        <a:t>апсорпција </a:t>
                      </a:r>
                      <a:r>
                        <a:rPr lang="en-US" sz="2000" dirty="0" smtClean="0"/>
                        <a:t>CO</a:t>
                      </a:r>
                      <a:r>
                        <a:rPr lang="en-US" sz="2000" baseline="-25000" dirty="0" smtClean="0"/>
                        <a:t>2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baseline="0" dirty="0" err="1" smtClean="0"/>
                        <a:t>laparoscop</a:t>
                      </a:r>
                      <a:r>
                        <a:rPr lang="sr-Cyrl-CS" sz="2000" baseline="0" dirty="0" smtClean="0"/>
                        <a:t>ја</a:t>
                      </a:r>
                      <a:r>
                        <a:rPr lang="en-US" sz="2000" baseline="0" dirty="0" smtClean="0"/>
                        <a:t>)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Hyperventilation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Hypoperfusion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Embolism</a:t>
                      </a:r>
                      <a:endParaRPr lang="en-US" sz="2000" dirty="0"/>
                    </a:p>
                  </a:txBody>
                  <a:tcPr/>
                </a:tc>
              </a:tr>
              <a:tr h="118835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sr-Cyrl-CS" sz="2000" dirty="0" smtClean="0"/>
                        <a:t>пролазно повећање у</a:t>
                      </a:r>
                      <a:r>
                        <a:rPr lang="sr-Cyrl-CS" sz="2000" baseline="0" dirty="0" smtClean="0"/>
                        <a:t> </a:t>
                      </a:r>
                      <a:r>
                        <a:rPr lang="en-US" sz="2000" baseline="0" dirty="0" smtClean="0"/>
                        <a:t>ETCO</a:t>
                      </a:r>
                      <a:r>
                        <a:rPr lang="en-US" sz="2000" baseline="-25000" dirty="0" smtClean="0"/>
                        <a:t>2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sr-Cyrl-CS" sz="2000" baseline="0" dirty="0" smtClean="0"/>
                        <a:t> након</a:t>
                      </a:r>
                      <a:r>
                        <a:rPr lang="en-US" sz="2000" baseline="0" dirty="0" smtClean="0"/>
                        <a:t>: IV </a:t>
                      </a:r>
                      <a:r>
                        <a:rPr lang="en-US" sz="2000" baseline="0" dirty="0" err="1" smtClean="0"/>
                        <a:t>bicarbonat</a:t>
                      </a:r>
                      <a:r>
                        <a:rPr lang="sr-Cyrl-CS" sz="2000" baseline="0" dirty="0" smtClean="0"/>
                        <a:t>а</a:t>
                      </a:r>
                      <a:r>
                        <a:rPr lang="en-US" sz="2000" baseline="0" dirty="0" smtClean="0"/>
                        <a:t>, </a:t>
                      </a:r>
                      <a:r>
                        <a:rPr lang="sr-Cyrl-CS" sz="2000" baseline="0" dirty="0" smtClean="0"/>
                        <a:t>отпуштања турникеа, отпуштања клеме са крвних судова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28537D-7191-4361-8D5A-EE4A0CEC9D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>
          <a:xfrm>
            <a:off x="677333" y="152400"/>
            <a:ext cx="7772400" cy="1219200"/>
          </a:xfrm>
          <a:noFill/>
          <a:ln/>
        </p:spPr>
        <p:txBody>
          <a:bodyPr lIns="90488" tIns="44450" rIns="90488" bIns="44450"/>
          <a:lstStyle/>
          <a:p>
            <a:r>
              <a:rPr lang="sr-Cyrl-CS" dirty="0" smtClean="0"/>
              <a:t>циркулација</a:t>
            </a:r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80533" y="1143000"/>
            <a:ext cx="7857067" cy="4495800"/>
          </a:xfrm>
          <a:noFill/>
          <a:ln/>
        </p:spPr>
        <p:txBody>
          <a:bodyPr lIns="90488" tIns="44450" rIns="90488" bIns="44450"/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циљ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Потврдити адекватну циркулацију</a:t>
            </a:r>
            <a:endParaRPr lang="en-US" dirty="0" smtClean="0"/>
          </a:p>
          <a:p>
            <a:pPr>
              <a:buSzPct val="85000"/>
              <a:buFont typeface="Wingdings" pitchFamily="2" charset="2"/>
              <a:buChar char="q"/>
            </a:pPr>
            <a:r>
              <a:rPr lang="en-US" dirty="0" smtClean="0"/>
              <a:t>Me</a:t>
            </a:r>
            <a:r>
              <a:rPr lang="sr-Cyrl-CS" dirty="0" smtClean="0"/>
              <a:t>тоде</a:t>
            </a:r>
            <a:endParaRPr lang="en-US" dirty="0" smtClean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b="1" u="sng" dirty="0" smtClean="0">
                <a:solidFill>
                  <a:schemeClr val="tx2"/>
                </a:solidFill>
              </a:rPr>
              <a:t>Континуирани мониторинг електрокардиограма</a:t>
            </a:r>
            <a:endParaRPr lang="en-US" b="1" u="sng" dirty="0">
              <a:solidFill>
                <a:schemeClr val="tx2"/>
              </a:solidFill>
            </a:endParaRPr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b="1" u="sng" dirty="0" smtClean="0">
                <a:solidFill>
                  <a:schemeClr val="tx2"/>
                </a:solidFill>
              </a:rPr>
              <a:t>Мерење АТ и срчане фреквенце у интервалима од </a:t>
            </a:r>
            <a:r>
              <a:rPr lang="en-US" b="1" u="sng" dirty="0" smtClean="0">
                <a:solidFill>
                  <a:schemeClr val="tx2"/>
                </a:solidFill>
              </a:rPr>
              <a:t> </a:t>
            </a:r>
            <a:r>
              <a:rPr lang="en-US" b="1" u="sng" dirty="0">
                <a:solidFill>
                  <a:schemeClr val="tx2"/>
                </a:solidFill>
              </a:rPr>
              <a:t>5 </a:t>
            </a:r>
            <a:r>
              <a:rPr lang="en-US" b="1" u="sng" dirty="0" smtClean="0">
                <a:solidFill>
                  <a:schemeClr val="tx2"/>
                </a:solidFill>
              </a:rPr>
              <a:t>min</a:t>
            </a:r>
            <a:endParaRPr lang="en-US" b="1" u="sng" dirty="0">
              <a:solidFill>
                <a:schemeClr val="tx2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09600" y="4267200"/>
            <a:ext cx="8128000" cy="1524000"/>
            <a:chOff x="432" y="2688"/>
            <a:chExt cx="5760" cy="960"/>
          </a:xfrm>
        </p:grpSpPr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2880" y="2688"/>
              <a:ext cx="3312" cy="9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/>
            <a:lstStyle/>
            <a:p>
              <a:pPr marL="342900" indent="-342900" eaLnBrk="0" latinLnBrk="1" hangingPunct="0">
                <a:spcBef>
                  <a:spcPct val="20000"/>
                </a:spcBef>
                <a:buClr>
                  <a:schemeClr val="tx2"/>
                </a:buClr>
                <a:buFontTx/>
                <a:buChar char="»"/>
              </a:pPr>
              <a:endParaRPr lang="en-US" dirty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363" name="Rectangle 3"/>
            <p:cNvSpPr>
              <a:spLocks noChangeArrowheads="1"/>
            </p:cNvSpPr>
            <p:nvPr/>
          </p:nvSpPr>
          <p:spPr bwMode="auto">
            <a:xfrm>
              <a:off x="432" y="2688"/>
              <a:ext cx="3312" cy="9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/>
            <a:lstStyle/>
            <a:p>
              <a:pPr marL="342900" indent="-342900" eaLnBrk="0" latinLnBrk="1" hangingPunct="0">
                <a:spcBef>
                  <a:spcPct val="20000"/>
                </a:spcBef>
                <a:buClr>
                  <a:schemeClr val="tx2"/>
                </a:buClr>
                <a:buFontTx/>
                <a:buChar char="»"/>
              </a:pPr>
              <a:endParaRPr lang="en-US" dirty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>
            <a:normAutofit fontScale="90000"/>
          </a:bodyPr>
          <a:lstStyle/>
          <a:p>
            <a:r>
              <a:rPr lang="sr-Cyrl-CS" dirty="0" smtClean="0"/>
              <a:t>Неинвазивно мерење крвног притиска</a:t>
            </a:r>
            <a:endParaRPr lang="en-US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12800" y="1600200"/>
            <a:ext cx="7772400" cy="4114800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buSzPct val="65000"/>
              <a:buFont typeface="Wingdings" pitchFamily="2" charset="2"/>
              <a:buChar char="q"/>
            </a:pPr>
            <a:r>
              <a:rPr lang="en-US" dirty="0" smtClean="0"/>
              <a:t>Me</a:t>
            </a:r>
            <a:r>
              <a:rPr lang="sr-Cyrl-CS" dirty="0" smtClean="0"/>
              <a:t>тоде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Осцилометријско мерење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Аутоматско</a:t>
            </a:r>
            <a:endParaRPr lang="en-US" dirty="0"/>
          </a:p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грешке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Величина манжетне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Превелика- погрешне ниске вредности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Премала- погрешно високе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>
          <a:xfrm>
            <a:off x="677333" y="0"/>
            <a:ext cx="7772400" cy="1219200"/>
          </a:xfrm>
          <a:noFill/>
          <a:ln/>
        </p:spPr>
        <p:txBody>
          <a:bodyPr lIns="90488" tIns="44450" rIns="90488" bIns="44450">
            <a:normAutofit fontScale="90000"/>
          </a:bodyPr>
          <a:lstStyle/>
          <a:p>
            <a:r>
              <a:rPr lang="sr-Cyrl-CS" dirty="0" smtClean="0"/>
              <a:t>Инвазивно интра-артеријско мерење АТ</a:t>
            </a:r>
            <a:endParaRPr lang="en-US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625600" y="1447800"/>
            <a:ext cx="5892800" cy="4114800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опрема</a:t>
            </a:r>
            <a:endParaRPr lang="en-US" dirty="0" smtClean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en-US" dirty="0" smtClean="0"/>
              <a:t>transducer </a:t>
            </a:r>
            <a:r>
              <a:rPr lang="sr-Cyrl-CS" dirty="0" smtClean="0"/>
              <a:t>и монитор</a:t>
            </a:r>
            <a:endParaRPr lang="en-US" dirty="0"/>
          </a:p>
          <a:p>
            <a:pPr marL="342900" lvl="1" indent="-342900">
              <a:buSzPct val="85000"/>
              <a:buFont typeface="Wingdings" pitchFamily="2" charset="2"/>
              <a:buChar char="q"/>
            </a:pPr>
            <a:r>
              <a:rPr lang="sr-Cyrl-CS" sz="3200" dirty="0"/>
              <a:t>л</a:t>
            </a:r>
            <a:r>
              <a:rPr lang="sr-Cyrl-CS" sz="3200" dirty="0" smtClean="0"/>
              <a:t>окација</a:t>
            </a:r>
          </a:p>
          <a:p>
            <a:pPr marL="342900" lvl="1" indent="-342900">
              <a:buSzPct val="85000"/>
              <a:buNone/>
            </a:pPr>
            <a:r>
              <a:rPr lang="sr-Cyrl-CS" sz="1800" dirty="0" smtClean="0"/>
              <a:t>Најчешће радијална артерија. Алтернативно феморална , брахијална, дорзалис педис</a:t>
            </a:r>
            <a:r>
              <a:rPr lang="en-US" sz="1800" dirty="0" smtClean="0"/>
              <a:t>.</a:t>
            </a:r>
            <a:endParaRPr lang="en-US" sz="18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DSC_84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857625"/>
            <a:ext cx="2714625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DSC_84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2163" y="857250"/>
            <a:ext cx="29860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itle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571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en-US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Content Placeholder 2"/>
          <p:cNvSpPr>
            <a:spLocks noGrp="1"/>
          </p:cNvSpPr>
          <p:nvPr>
            <p:ph idx="1"/>
          </p:nvPr>
        </p:nvSpPr>
        <p:spPr>
          <a:xfrm>
            <a:off x="357158" y="428604"/>
            <a:ext cx="6429375" cy="528637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None/>
            </a:pP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sz="2400" u="sng" dirty="0" smtClean="0">
                <a:cs typeface="Times New Roman" pitchFamily="18" charset="0"/>
              </a:rPr>
              <a:t>индикације</a:t>
            </a:r>
            <a:r>
              <a:rPr lang="en-US" sz="2400" u="sng" dirty="0" smtClean="0">
                <a:cs typeface="Times New Roman" pitchFamily="18" charset="0"/>
              </a:rPr>
              <a:t>:</a:t>
            </a: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Брзе промене у АТ</a:t>
            </a: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Често узимање узорака крви</a:t>
            </a:r>
            <a:endParaRPr lang="en-US" sz="2400" dirty="0" smtClean="0"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Велика хирургија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sz="2400" dirty="0" smtClean="0">
                <a:cs typeface="Times New Roman" pitchFamily="18" charset="0"/>
              </a:rPr>
              <a:t> (</a:t>
            </a:r>
            <a:r>
              <a:rPr lang="sr-Cyrl-CS" sz="2400" dirty="0" smtClean="0">
                <a:cs typeface="Times New Roman" pitchFamily="18" charset="0"/>
              </a:rPr>
              <a:t>кардијална, торакална, васкуларна</a:t>
            </a:r>
            <a:r>
              <a:rPr lang="en-US" sz="2400" dirty="0" smtClean="0">
                <a:cs typeface="Times New Roman" pitchFamily="18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ТХ</a:t>
            </a:r>
            <a:r>
              <a:rPr lang="en-US" sz="2400" dirty="0" smtClean="0">
                <a:cs typeface="Times New Roman" pitchFamily="18" charset="0"/>
              </a:rPr>
              <a:t>: </a:t>
            </a:r>
            <a:r>
              <a:rPr lang="sr-Cyrl-CS" sz="2400" dirty="0" smtClean="0">
                <a:cs typeface="Times New Roman" pitchFamily="18" charset="0"/>
              </a:rPr>
              <a:t>вазоактивни лекови, контролисана хипотензија</a:t>
            </a:r>
            <a:endParaRPr lang="en-US" sz="2400" dirty="0" smtClean="0"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Немогућност индиректног мерења АТ</a:t>
            </a:r>
            <a:r>
              <a:rPr lang="en-US" sz="2400" dirty="0" smtClean="0">
                <a:cs typeface="Times New Roman" pitchFamily="18" charset="0"/>
              </a:rPr>
              <a:t>:</a:t>
            </a:r>
            <a:endParaRPr lang="sr-Cyrl-CS" sz="2400" dirty="0" smtClean="0"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sr-Cyrl-CS" sz="2400" dirty="0" smtClean="0">
                <a:cs typeface="Times New Roman" pitchFamily="18" charset="0"/>
              </a:rPr>
              <a:t>Опекотине, патолошка гојазност</a:t>
            </a:r>
            <a:endParaRPr lang="en-US" sz="2400" dirty="0" smtClean="0"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Течки метаболички поремећаји</a:t>
            </a: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dirty="0" smtClean="0">
                <a:cs typeface="Times New Roman" pitchFamily="18" charset="0"/>
              </a:rPr>
              <a:t>Тешка траума</a:t>
            </a:r>
            <a:endParaRPr lang="en-US" sz="2400" dirty="0" smtClean="0"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441E3C-D371-4445-A68F-BCDE735385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981200" y="603411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677333" y="0"/>
            <a:ext cx="7772400" cy="1219200"/>
          </a:xfrm>
          <a:noFill/>
          <a:ln/>
        </p:spPr>
        <p:txBody>
          <a:bodyPr lIns="90488" tIns="44450" rIns="90488" bIns="44450"/>
          <a:lstStyle/>
          <a:p>
            <a:r>
              <a:rPr lang="sr-Cyrl-CS" dirty="0" smtClean="0"/>
              <a:t>температура</a:t>
            </a:r>
            <a:endParaRPr lang="en-US" dirty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83733" y="1143000"/>
            <a:ext cx="7315200" cy="5286396"/>
          </a:xfrm>
          <a:noFill/>
          <a:ln/>
        </p:spPr>
        <p:txBody>
          <a:bodyPr lIns="90488" tIns="44450" rIns="90488" bIns="44450">
            <a:normAutofit fontScale="77500" lnSpcReduction="20000"/>
          </a:bodyPr>
          <a:lstStyle/>
          <a:p>
            <a:pPr>
              <a:lnSpc>
                <a:spcPct val="90000"/>
              </a:lnSpc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Циљ</a:t>
            </a:r>
          </a:p>
          <a:p>
            <a:pPr>
              <a:lnSpc>
                <a:spcPct val="90000"/>
              </a:lnSpc>
              <a:buSzPct val="85000"/>
              <a:buNone/>
            </a:pPr>
            <a:r>
              <a:rPr lang="sr-Cyrl-CS" sz="2800" dirty="0" smtClean="0"/>
              <a:t> </a:t>
            </a:r>
            <a:r>
              <a:rPr lang="sr-Cyrl-CS" sz="2800" dirty="0" smtClean="0"/>
              <a:t>         одржавати одговарајућу телесну температу</a:t>
            </a:r>
          </a:p>
          <a:p>
            <a:pPr>
              <a:lnSpc>
                <a:spcPct val="90000"/>
              </a:lnSpc>
              <a:buSzPct val="85000"/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примена</a:t>
            </a:r>
            <a:endParaRPr lang="en-US" sz="2800" dirty="0" smtClean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dirty="0" smtClean="0"/>
              <a:t>Континуирано пратити температуру ако се желе промене, или се оне очекују или се на њих сумња</a:t>
            </a:r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dirty="0" smtClean="0"/>
              <a:t>Уобичајени губитак топлоте током анестезије</a:t>
            </a:r>
            <a:r>
              <a:rPr lang="en-US" dirty="0" smtClean="0">
                <a:cs typeface="Times New Roman" pitchFamily="18" charset="0"/>
              </a:rPr>
              <a:t> 0.5 - 1 </a:t>
            </a:r>
            <a:r>
              <a:rPr lang="en-US" dirty="0" smtClean="0">
                <a:cs typeface="Times New Roman" pitchFamily="18" charset="0"/>
              </a:rPr>
              <a:t>C</a:t>
            </a:r>
            <a:r>
              <a:rPr lang="sr-Cyrl-CS" dirty="0" smtClean="0">
                <a:cs typeface="Times New Roman" pitchFamily="18" charset="0"/>
              </a:rPr>
              <a:t> на сат, обично не више од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2 - 3 C</a:t>
            </a:r>
            <a:r>
              <a:rPr lang="sr-Cyrl-CS" dirty="0" smtClean="0"/>
              <a:t> </a:t>
            </a:r>
          </a:p>
          <a:p>
            <a:r>
              <a:rPr lang="sr-Cyrl-CS" sz="2800" dirty="0" smtClean="0">
                <a:cs typeface="Times New Roman" pitchFamily="18" charset="0"/>
              </a:rPr>
              <a:t>Нормалан одговор на губитак топлоте је блокиран током анестезије</a:t>
            </a:r>
            <a:endParaRPr lang="en-US" sz="2800" dirty="0" smtClean="0">
              <a:cs typeface="Times New Roman" pitchFamily="18" charset="0"/>
            </a:endParaRPr>
          </a:p>
          <a:p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sr-Cyrl-CS" sz="2800" dirty="0" smtClean="0">
                <a:cs typeface="Times New Roman" pitchFamily="18" charset="0"/>
              </a:rPr>
              <a:t>висок ризик за хипотермију- стари, опечени, неонатуси, повреде кичмене мождине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r-Cyrl-CS" dirty="0" smtClean="0"/>
              <a:t>Температура испод 34С- значајан </a:t>
            </a:r>
            <a:r>
              <a:rPr lang="sr-Cyrl-CS" dirty="0" smtClean="0"/>
              <a:t>морбидитет</a:t>
            </a:r>
            <a:endParaRPr lang="en-US" sz="2800" dirty="0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endParaRPr lang="en-US" dirty="0" smtClean="0"/>
          </a:p>
          <a:p>
            <a:pPr>
              <a:lnSpc>
                <a:spcPct val="90000"/>
              </a:lnSpc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методе</a:t>
            </a:r>
            <a:endParaRPr lang="en-US" sz="2800" dirty="0" smtClean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en-US" dirty="0" err="1" smtClean="0"/>
              <a:t>Thermistor</a:t>
            </a:r>
            <a:endParaRPr lang="en-US" dirty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dirty="0" smtClean="0"/>
              <a:t>локација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914400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r>
              <a:rPr lang="sr-Cyrl-CS" dirty="0" smtClean="0"/>
              <a:t>електрокардиограм</a:t>
            </a:r>
            <a:endParaRPr lang="en-US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596" y="1643050"/>
            <a:ext cx="7772400" cy="4114800"/>
          </a:xfrm>
          <a:noFill/>
          <a:ln/>
        </p:spPr>
        <p:txBody>
          <a:bodyPr lIns="90488" tIns="44450" rIns="90488" bIns="44450">
            <a:normAutofit fontScale="92500" lnSpcReduction="10000"/>
          </a:bodyPr>
          <a:lstStyle/>
          <a:p>
            <a:pPr>
              <a:lnSpc>
                <a:spcPct val="90000"/>
              </a:lnSpc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Мерење срчане фреквенце</a:t>
            </a:r>
            <a:endParaRPr lang="en-US" sz="2800" dirty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Броје се </a:t>
            </a:r>
            <a:r>
              <a:rPr lang="en-US" sz="2400" dirty="0" smtClean="0"/>
              <a:t>R</a:t>
            </a:r>
            <a:r>
              <a:rPr lang="sr-Cyrl-CS" sz="2400" dirty="0" smtClean="0"/>
              <a:t> зубци- било који одвод</a:t>
            </a:r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Присутан –Р талас у комбинацији са </a:t>
            </a:r>
            <a:r>
              <a:rPr lang="en-US" sz="2400" dirty="0" smtClean="0">
                <a:cs typeface="Times New Roman" pitchFamily="18" charset="0"/>
              </a:rPr>
              <a:t>QRS</a:t>
            </a:r>
            <a:r>
              <a:rPr lang="sr-Cyrl-CS" sz="2400" dirty="0" smtClean="0">
                <a:cs typeface="Times New Roman" pitchFamily="18" charset="0"/>
              </a:rPr>
              <a:t> комплексом- синусни ритам</a:t>
            </a:r>
            <a:r>
              <a:rPr lang="sr-Cyrl-CS" sz="2400" dirty="0" smtClean="0"/>
              <a:t> </a:t>
            </a:r>
            <a:endParaRPr lang="en-US" sz="2400" dirty="0"/>
          </a:p>
          <a:p>
            <a:pPr>
              <a:lnSpc>
                <a:spcPct val="90000"/>
              </a:lnSpc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Мониторинг исхемије</a:t>
            </a:r>
            <a:endParaRPr lang="en-US" sz="2800" dirty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Одвод </a:t>
            </a:r>
            <a:r>
              <a:rPr lang="en-US" sz="2400" dirty="0" smtClean="0"/>
              <a:t>II </a:t>
            </a:r>
            <a:r>
              <a:rPr lang="sr-Cyrl-CS" sz="2400" dirty="0" smtClean="0"/>
              <a:t>и 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5</a:t>
            </a:r>
            <a:r>
              <a:rPr lang="en-US" sz="2400" dirty="0" smtClean="0"/>
              <a:t> </a:t>
            </a:r>
            <a:r>
              <a:rPr lang="sr-Cyrl-CS" sz="2400" dirty="0" smtClean="0"/>
              <a:t>су </a:t>
            </a:r>
            <a:r>
              <a:rPr lang="en-US" sz="2400" dirty="0" smtClean="0"/>
              <a:t>90</a:t>
            </a:r>
            <a:r>
              <a:rPr lang="en-US" sz="2400" dirty="0"/>
              <a:t>% </a:t>
            </a:r>
            <a:r>
              <a:rPr lang="sr-Cyrl-CS" sz="2400" dirty="0" smtClean="0"/>
              <a:t>сензитивни</a:t>
            </a:r>
            <a:endParaRPr lang="en-US" sz="2400" dirty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Одвод </a:t>
            </a:r>
            <a:r>
              <a:rPr lang="en-US" sz="2400" dirty="0" smtClean="0"/>
              <a:t>II</a:t>
            </a:r>
            <a:r>
              <a:rPr lang="en-US" sz="2400" dirty="0"/>
              <a:t>, V</a:t>
            </a:r>
            <a:r>
              <a:rPr lang="en-US" sz="2400" baseline="-25000" dirty="0"/>
              <a:t>5</a:t>
            </a:r>
            <a:r>
              <a:rPr lang="en-US" sz="2400" dirty="0"/>
              <a:t> </a:t>
            </a:r>
            <a:r>
              <a:rPr lang="sr-Cyrl-CS" sz="2400" dirty="0" smtClean="0"/>
              <a:t>и 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  <a:r>
              <a:rPr lang="sr-Cyrl-CS" sz="2400" dirty="0" smtClean="0"/>
              <a:t>до </a:t>
            </a:r>
            <a:r>
              <a:rPr lang="en-US" sz="2400" dirty="0" smtClean="0"/>
              <a:t>98%</a:t>
            </a:r>
            <a:r>
              <a:rPr lang="sr-Cyrl-CS" sz="2400" dirty="0" smtClean="0"/>
              <a:t>сензитивни</a:t>
            </a:r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sz="2400" dirty="0" smtClean="0">
                <a:cs typeface="Times New Roman" pitchFamily="18" charset="0"/>
              </a:rPr>
              <a:t>анализа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ST </a:t>
            </a:r>
            <a:r>
              <a:rPr lang="sr-Cyrl-CS" sz="2400" dirty="0" smtClean="0">
                <a:cs typeface="Times New Roman" pitchFamily="18" charset="0"/>
              </a:rPr>
              <a:t>сегмента индикатор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MI. ( </a:t>
            </a:r>
            <a:r>
              <a:rPr lang="sr-Cyrl-CS" sz="2400" dirty="0" smtClean="0">
                <a:cs typeface="Times New Roman" pitchFamily="18" charset="0"/>
              </a:rPr>
              <a:t>депресија-исхемија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/ </a:t>
            </a:r>
            <a:r>
              <a:rPr lang="sr-Cyrl-CS" sz="2400" dirty="0" smtClean="0">
                <a:cs typeface="Times New Roman" pitchFamily="18" charset="0"/>
              </a:rPr>
              <a:t>елевација</a:t>
            </a:r>
            <a:r>
              <a:rPr lang="en-US" sz="2400" dirty="0" smtClean="0">
                <a:cs typeface="Times New Roman" pitchFamily="18" charset="0"/>
              </a:rPr>
              <a:t>-</a:t>
            </a:r>
            <a:r>
              <a:rPr lang="sr-Cyrl-CS" sz="2400" dirty="0" smtClean="0">
                <a:cs typeface="Times New Roman" pitchFamily="18" charset="0"/>
              </a:rPr>
              <a:t>инфаркт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)</a:t>
            </a:r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endParaRPr lang="en-US" sz="2400" dirty="0"/>
          </a:p>
          <a:p>
            <a:pPr>
              <a:lnSpc>
                <a:spcPct val="90000"/>
              </a:lnSpc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Мониторинг аритмија</a:t>
            </a:r>
            <a:endParaRPr lang="en-US" sz="2800" dirty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Одвод </a:t>
            </a:r>
            <a:r>
              <a:rPr lang="en-US" sz="2400" dirty="0" smtClean="0"/>
              <a:t>II</a:t>
            </a:r>
            <a:endParaRPr lang="en-US" sz="2400" dirty="0"/>
          </a:p>
          <a:p>
            <a:pPr lvl="1">
              <a:lnSpc>
                <a:spcPct val="90000"/>
              </a:lnSpc>
              <a:buSzPct val="65000"/>
              <a:buFont typeface="Wingdings" pitchFamily="2" charset="2"/>
              <a:buChar char="§"/>
            </a:pPr>
            <a:endParaRPr lang="en-US" sz="2400" dirty="0"/>
          </a:p>
        </p:txBody>
      </p:sp>
      <p:pic>
        <p:nvPicPr>
          <p:cNvPr id="5" name="Picture 4" descr="ec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0"/>
            <a:ext cx="2259012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>
            <a:normAutofit fontScale="90000"/>
          </a:bodyPr>
          <a:lstStyle/>
          <a:p>
            <a:r>
              <a:rPr lang="sr-Cyrl-CS" dirty="0" smtClean="0"/>
              <a:t>Мониторинг неуромускуларне блокаде (реверзије блока)</a:t>
            </a:r>
            <a:r>
              <a:rPr lang="en-US" dirty="0"/>
              <a:t/>
            </a:r>
            <a:br>
              <a:rPr lang="en-US" dirty="0"/>
            </a:br>
            <a:endParaRPr lang="en-US" sz="3200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0488" tIns="44450" rIns="90488" bIns="44450">
            <a:normAutofit lnSpcReduction="10000"/>
          </a:bodyPr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Клинички критеријуми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Подизање главе </a:t>
            </a:r>
            <a:r>
              <a:rPr lang="en-US" dirty="0" smtClean="0"/>
              <a:t>&gt; </a:t>
            </a:r>
            <a:r>
              <a:rPr lang="en-US" dirty="0"/>
              <a:t>5 </a:t>
            </a:r>
            <a:r>
              <a:rPr lang="en-US" dirty="0" smtClean="0"/>
              <a:t>sec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Стисак руке 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Негативна инспираторна  снага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en-US" dirty="0" smtClean="0"/>
              <a:t>-</a:t>
            </a:r>
            <a:r>
              <a:rPr lang="en-US" dirty="0"/>
              <a:t>55 </a:t>
            </a:r>
            <a:r>
              <a:rPr lang="en-US" dirty="0" smtClean="0"/>
              <a:t>cmH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sr-Cyrl-CS" dirty="0" smtClean="0"/>
              <a:t>за одрасле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en-US" dirty="0" smtClean="0"/>
              <a:t>-</a:t>
            </a:r>
            <a:r>
              <a:rPr lang="en-US" dirty="0"/>
              <a:t>32 cmH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sr-Cyrl-CS" dirty="0" smtClean="0"/>
              <a:t>за децу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Витални капацитет </a:t>
            </a:r>
            <a:r>
              <a:rPr lang="en-US" dirty="0" smtClean="0"/>
              <a:t>15 </a:t>
            </a:r>
            <a:r>
              <a:rPr lang="en-US" dirty="0"/>
              <a:t>ml/kg</a:t>
            </a:r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Одсуство нистагмуса или диполопије</a:t>
            </a:r>
            <a:endParaRPr lang="en-US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0488" tIns="44450" rIns="90488" bIns="44450"/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Одговор на стумулацију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en-US" dirty="0"/>
              <a:t>1-2 </a:t>
            </a:r>
            <a:r>
              <a:rPr lang="sr-Cyrl-CS" dirty="0" smtClean="0"/>
              <a:t>трзаја пре реверзије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Т4/Т1 0,9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r>
              <a:rPr lang="en-US" sz="1600">
                <a:solidFill>
                  <a:schemeClr val="tx2"/>
                </a:solidFill>
              </a:rPr>
              <a:t>Department of Anesthesiology</a:t>
            </a:r>
          </a:p>
          <a:p>
            <a:pPr algn="ctr" eaLnBrk="0" hangingPunct="0"/>
            <a:r>
              <a:rPr lang="en-US" sz="1600">
                <a:solidFill>
                  <a:schemeClr val="tx2"/>
                </a:solidFill>
              </a:rPr>
              <a:t>Uniformed Services University of the Health Sciences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1371600"/>
            <a:ext cx="7391400" cy="2667000"/>
          </a:xfrm>
          <a:noFill/>
          <a:ln/>
        </p:spPr>
        <p:txBody>
          <a:bodyPr lIns="90488" tIns="44450" rIns="90488" bIns="44450">
            <a:normAutofit fontScale="92500" lnSpcReduction="10000"/>
          </a:bodyPr>
          <a:lstStyle/>
          <a:p>
            <a:r>
              <a:rPr lang="en-US" sz="4800">
                <a:solidFill>
                  <a:schemeClr val="tx2"/>
                </a:solidFill>
              </a:rPr>
              <a:t>American Society of Anesthesiology (ASA) Standards for Basic Intraoperative Monitoring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DSC_84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143000"/>
            <a:ext cx="353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sz="3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Централна венска линија и притисак</a:t>
            </a:r>
            <a:r>
              <a:rPr lang="en-US" sz="3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(CVP)</a:t>
            </a:r>
            <a:endParaRPr lang="en-US" sz="3600" dirty="0" smtClean="0">
              <a:latin typeface="+mn-lt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71546"/>
            <a:ext cx="5286375" cy="5429288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sr-Cyrl-CS" sz="3600" b="1" u="sng" dirty="0" smtClean="0">
                <a:solidFill>
                  <a:srgbClr val="0070C0"/>
                </a:solidFill>
                <a:cs typeface="Times New Roman" pitchFamily="18" charset="0"/>
              </a:rPr>
              <a:t>индикације</a:t>
            </a:r>
            <a:r>
              <a:rPr lang="en-US" sz="3600" b="1" u="sng" dirty="0" smtClean="0">
                <a:solidFill>
                  <a:srgbClr val="0070C0"/>
                </a:solidFill>
                <a:cs typeface="Times New Roman" pitchFamily="18" charset="0"/>
              </a:rPr>
              <a:t>:</a:t>
            </a:r>
            <a:endParaRPr lang="en-US" sz="3600" b="1" u="sng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lvl="1"/>
            <a:r>
              <a:rPr lang="en-US" sz="2400" dirty="0" smtClean="0">
                <a:cs typeface="Times New Roman" pitchFamily="18" charset="0"/>
              </a:rPr>
              <a:t>CVP</a:t>
            </a:r>
            <a:r>
              <a:rPr lang="sr-Cyrl-CS" sz="2400" dirty="0" smtClean="0">
                <a:cs typeface="Times New Roman" pitchFamily="18" charset="0"/>
              </a:rPr>
              <a:t>- притисак у десном атрију и вентрикулу(процена интра васкуларног волумена и </a:t>
            </a:r>
            <a:r>
              <a:rPr lang="en-US" sz="2400" dirty="0" smtClean="0">
                <a:cs typeface="Times New Roman" pitchFamily="18" charset="0"/>
              </a:rPr>
              <a:t>RV </a:t>
            </a:r>
            <a:r>
              <a:rPr lang="en-US" sz="2400" dirty="0" smtClean="0">
                <a:cs typeface="Times New Roman" pitchFamily="18" charset="0"/>
              </a:rPr>
              <a:t>preload</a:t>
            </a:r>
            <a:endParaRPr lang="sr-Cyrl-CS" sz="2400" dirty="0" smtClean="0">
              <a:cs typeface="Times New Roman" pitchFamily="18" charset="0"/>
            </a:endParaRPr>
          </a:p>
          <a:p>
            <a:pPr lvl="1"/>
            <a:r>
              <a:rPr lang="sr-Cyrl-CS" sz="2400" dirty="0" smtClean="0">
                <a:cs typeface="Times New Roman" pitchFamily="18" charset="0"/>
              </a:rPr>
              <a:t>Пратити тренд</a:t>
            </a:r>
          </a:p>
          <a:p>
            <a:pPr lvl="1"/>
            <a:r>
              <a:rPr lang="sr-Cyrl-CS" sz="2400" dirty="0" smtClean="0">
                <a:cs typeface="Times New Roman" pitchFamily="18" charset="0"/>
              </a:rPr>
              <a:t>Мерити на крају експиријума</a:t>
            </a:r>
            <a:endParaRPr lang="en-US" sz="2400" dirty="0" smtClean="0">
              <a:cs typeface="Times New Roman" pitchFamily="18" charset="0"/>
            </a:endParaRPr>
          </a:p>
          <a:p>
            <a:pPr lvl="1" eaLnBrk="1" hangingPunct="1"/>
            <a:r>
              <a:rPr lang="sr-Cyrl-CS" sz="2400" dirty="0" smtClean="0">
                <a:cs typeface="Times New Roman" pitchFamily="18" charset="0"/>
              </a:rPr>
              <a:t>Код узнапредовалих кардиопулмоналних обољења </a:t>
            </a:r>
            <a:r>
              <a:rPr lang="en-US" sz="2400" dirty="0" smtClean="0">
                <a:cs typeface="Times New Roman" pitchFamily="18" charset="0"/>
              </a:rPr>
              <a:t> +</a:t>
            </a:r>
            <a:r>
              <a:rPr lang="sr-Cyrl-CS" sz="2400" dirty="0" smtClean="0">
                <a:cs typeface="Times New Roman" pitchFamily="18" charset="0"/>
              </a:rPr>
              <a:t>велика операција</a:t>
            </a:r>
            <a:endParaRPr lang="en-US" sz="2400" dirty="0" smtClean="0">
              <a:cs typeface="Times New Roman" pitchFamily="18" charset="0"/>
            </a:endParaRPr>
          </a:p>
          <a:p>
            <a:pPr lvl="1" eaLnBrk="1" hangingPunct="1"/>
            <a:r>
              <a:rPr lang="sr-Cyrl-CS" sz="2400" dirty="0" smtClean="0">
                <a:cs typeface="Times New Roman" pitchFamily="18" charset="0"/>
              </a:rPr>
              <a:t>Сигуран васкуларни приступ за лекове и течности</a:t>
            </a:r>
            <a:endParaRPr lang="en-US" sz="2400" dirty="0" smtClean="0">
              <a:cs typeface="Times New Roman" pitchFamily="18" charset="0"/>
            </a:endParaRPr>
          </a:p>
          <a:p>
            <a:pPr lvl="1" eaLnBrk="1" hangingPunct="1"/>
            <a:r>
              <a:rPr lang="sr-Cyrl-CS" sz="2400" dirty="0" smtClean="0">
                <a:cs typeface="Times New Roman" pitchFamily="18" charset="0"/>
              </a:rPr>
              <a:t>Аспирација ваздуха</a:t>
            </a:r>
            <a:r>
              <a:rPr lang="en-US" sz="2400" dirty="0" smtClean="0">
                <a:cs typeface="Times New Roman" pitchFamily="18" charset="0"/>
              </a:rPr>
              <a:t>:</a:t>
            </a:r>
            <a:r>
              <a:rPr lang="sr-Cyrl-CS" sz="2400" dirty="0" smtClean="0">
                <a:cs typeface="Times New Roman" pitchFamily="18" charset="0"/>
              </a:rPr>
              <a:t> краниотомија у седећем положају</a:t>
            </a:r>
            <a:endParaRPr lang="en-US" sz="2400" dirty="0" smtClean="0">
              <a:cs typeface="Times New Roman" pitchFamily="18" charset="0"/>
            </a:endParaRPr>
          </a:p>
          <a:p>
            <a:pPr lvl="1"/>
            <a:r>
              <a:rPr lang="sr-Cyrl-CS" sz="2400" dirty="0" smtClean="0">
                <a:cs typeface="Times New Roman" pitchFamily="18" charset="0"/>
              </a:rPr>
              <a:t>Неадекватан перфирни </a:t>
            </a:r>
            <a:r>
              <a:rPr lang="en-US" sz="2400" dirty="0" smtClean="0">
                <a:cs typeface="Times New Roman" pitchFamily="18" charset="0"/>
              </a:rPr>
              <a:t>IV</a:t>
            </a:r>
            <a:r>
              <a:rPr lang="sr-Cyrl-CS" sz="2400" dirty="0" smtClean="0">
                <a:cs typeface="Times New Roman" pitchFamily="18" charset="0"/>
              </a:rPr>
              <a:t> приступ</a:t>
            </a:r>
            <a:r>
              <a:rPr lang="en-US" sz="2400" dirty="0" smtClean="0"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9B217-DB7F-470B-BFCE-AB4389C3F85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873067" cy="685800"/>
          </a:xfrm>
        </p:spPr>
        <p:txBody>
          <a:bodyPr>
            <a:normAutofit fontScale="90000"/>
          </a:bodyPr>
          <a:lstStyle/>
          <a:p>
            <a:pPr algn="l"/>
            <a:r>
              <a:rPr lang="sr-Cyrl-CS" altLang="zh-CN" sz="2400" dirty="0" smtClean="0">
                <a:solidFill>
                  <a:schemeClr val="hlink"/>
                </a:solidFill>
                <a:ea typeface="宋体" pitchFamily="2" charset="-122"/>
                <a:cs typeface="Times New Roman" pitchFamily="18" charset="0"/>
              </a:rPr>
              <a:t>дубина анестезије    </a:t>
            </a:r>
            <a:r>
              <a:rPr lang="de-DE" altLang="zh-CN" dirty="0" smtClean="0">
                <a:ea typeface="宋体" pitchFamily="2" charset="-122"/>
                <a:cs typeface="Times New Roman" pitchFamily="18" charset="0"/>
              </a:rPr>
              <a:t> </a:t>
            </a:r>
            <a:r>
              <a:rPr lang="de-DE" altLang="zh-CN" dirty="0">
                <a:ea typeface="宋体" pitchFamily="2" charset="-122"/>
                <a:cs typeface="Times New Roman" pitchFamily="18" charset="0"/>
              </a:rPr>
              <a:t>			   </a:t>
            </a:r>
            <a:r>
              <a:rPr lang="sr-Cyrl-CS" altLang="zh-CN" dirty="0" smtClean="0">
                <a:ea typeface="宋体" pitchFamily="2" charset="-122"/>
                <a:cs typeface="Times New Roman" pitchFamily="18" charset="0"/>
              </a:rPr>
              <a:t>       </a:t>
            </a:r>
            <a:r>
              <a:rPr lang="de-DE" altLang="zh-CN" dirty="0" smtClean="0">
                <a:ea typeface="宋体" pitchFamily="2" charset="-122"/>
                <a:cs typeface="Times New Roman" pitchFamily="18" charset="0"/>
              </a:rPr>
              <a:t>EEG</a:t>
            </a:r>
            <a:r>
              <a:rPr lang="sr-Cyrl-CS" altLang="zh-CN" dirty="0" smtClean="0">
                <a:ea typeface="宋体" pitchFamily="2" charset="-122"/>
                <a:cs typeface="Times New Roman" pitchFamily="18" charset="0"/>
              </a:rPr>
              <a:t> промене</a:t>
            </a:r>
            <a:endParaRPr lang="en-US" dirty="0"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3788834" y="3024188"/>
            <a:ext cx="91440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01731" name="Object 3"/>
          <p:cNvGraphicFramePr>
            <a:graphicFrameLocks noChangeAspect="1"/>
          </p:cNvGraphicFramePr>
          <p:nvPr/>
        </p:nvGraphicFramePr>
        <p:xfrm>
          <a:off x="6299200" y="1219200"/>
          <a:ext cx="2404533" cy="1143000"/>
        </p:xfrm>
        <a:graphic>
          <a:graphicData uri="http://schemas.openxmlformats.org/presentationml/2006/ole">
            <p:oleObj spid="_x0000_s1026" name="Chart" r:id="rId3" imgW="2664000" imgH="1195200" progId="Excel.Sheet.8">
              <p:embed/>
            </p:oleObj>
          </a:graphicData>
        </a:graphic>
      </p:graphicFrame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3788834" y="3024188"/>
            <a:ext cx="91440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1737" name="Rectangle 9"/>
          <p:cNvSpPr>
            <a:spLocks noChangeArrowheads="1"/>
          </p:cNvSpPr>
          <p:nvPr/>
        </p:nvSpPr>
        <p:spPr bwMode="auto">
          <a:xfrm>
            <a:off x="3704167" y="3052763"/>
            <a:ext cx="91440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01736" name="Object 8"/>
          <p:cNvGraphicFramePr>
            <a:graphicFrameLocks noChangeAspect="1"/>
          </p:cNvGraphicFramePr>
          <p:nvPr/>
        </p:nvGraphicFramePr>
        <p:xfrm>
          <a:off x="6299200" y="2438400"/>
          <a:ext cx="2370667" cy="1066800"/>
        </p:xfrm>
        <a:graphic>
          <a:graphicData uri="http://schemas.openxmlformats.org/presentationml/2006/ole">
            <p:oleObj spid="_x0000_s1027" r:id="rId4" imgW="1952625" imgH="752475" progId="Excel.Sheet.8">
              <p:embed/>
            </p:oleObj>
          </a:graphicData>
        </a:graphic>
      </p:graphicFrame>
      <p:graphicFrame>
        <p:nvGraphicFramePr>
          <p:cNvPr id="201738" name="Object 10"/>
          <p:cNvGraphicFramePr>
            <a:graphicFrameLocks noChangeAspect="1"/>
          </p:cNvGraphicFramePr>
          <p:nvPr/>
        </p:nvGraphicFramePr>
        <p:xfrm>
          <a:off x="6299200" y="3581400"/>
          <a:ext cx="2370667" cy="1066800"/>
        </p:xfrm>
        <a:graphic>
          <a:graphicData uri="http://schemas.openxmlformats.org/presentationml/2006/ole">
            <p:oleObj spid="_x0000_s1028" r:id="rId5" imgW="1381125" imgH="714375" progId="Excel.Sheet.8">
              <p:embed/>
            </p:oleObj>
          </a:graphicData>
        </a:graphic>
      </p:graphicFrame>
      <p:graphicFrame>
        <p:nvGraphicFramePr>
          <p:cNvPr id="201745" name="Object 17"/>
          <p:cNvGraphicFramePr>
            <a:graphicFrameLocks noChangeAspect="1"/>
          </p:cNvGraphicFramePr>
          <p:nvPr/>
        </p:nvGraphicFramePr>
        <p:xfrm>
          <a:off x="6299200" y="4724400"/>
          <a:ext cx="2353733" cy="1181100"/>
        </p:xfrm>
        <a:graphic>
          <a:graphicData uri="http://schemas.openxmlformats.org/presentationml/2006/ole">
            <p:oleObj spid="_x0000_s1029" r:id="rId6" imgW="1428750" imgH="714375" progId="Excel.Sheet.8">
              <p:embed/>
            </p:oleObj>
          </a:graphicData>
        </a:graphic>
      </p:graphicFrame>
      <p:sp>
        <p:nvSpPr>
          <p:cNvPr id="201747" name="Text Box 19"/>
          <p:cNvSpPr txBox="1">
            <a:spLocks noChangeArrowheads="1"/>
          </p:cNvSpPr>
          <p:nvPr/>
        </p:nvSpPr>
        <p:spPr bwMode="auto">
          <a:xfrm>
            <a:off x="4538133" y="1262064"/>
            <a:ext cx="1516762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dirty="0">
                <a:solidFill>
                  <a:schemeClr val="tx2"/>
                </a:solidFill>
                <a:cs typeface="Times New Roman" pitchFamily="18" charset="0"/>
              </a:rPr>
              <a:t>alpha </a:t>
            </a:r>
            <a:r>
              <a:rPr lang="de-DE" altLang="zh-CN" sz="28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α</a:t>
            </a:r>
            <a:r>
              <a:rPr lang="sr-Cyrl-CS" altLang="zh-CN" sz="28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 </a:t>
            </a:r>
            <a:endParaRPr lang="fr-FR" sz="2000" dirty="0">
              <a:cs typeface="Times New Roman" pitchFamily="18" charset="0"/>
            </a:endParaRPr>
          </a:p>
          <a:p>
            <a:r>
              <a:rPr lang="fr-FR" sz="2000" dirty="0">
                <a:cs typeface="Times New Roman" pitchFamily="18" charset="0"/>
              </a:rPr>
              <a:t>(7.5-12.5 Hz)</a:t>
            </a:r>
            <a:endParaRPr lang="en-US" sz="2000" dirty="0"/>
          </a:p>
        </p:txBody>
      </p:sp>
      <p:sp>
        <p:nvSpPr>
          <p:cNvPr id="201748" name="Text Box 20"/>
          <p:cNvSpPr txBox="1">
            <a:spLocks noChangeArrowheads="1"/>
          </p:cNvSpPr>
          <p:nvPr/>
        </p:nvSpPr>
        <p:spPr bwMode="auto">
          <a:xfrm>
            <a:off x="4538133" y="2555875"/>
            <a:ext cx="1497526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cs typeface="Times New Roman" pitchFamily="18" charset="0"/>
              </a:rPr>
              <a:t>beta</a:t>
            </a:r>
            <a:r>
              <a:rPr lang="en-US" sz="28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de-DE" altLang="zh-CN" sz="28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β</a:t>
            </a:r>
            <a:endParaRPr lang="fr-FR" sz="2000" dirty="0">
              <a:cs typeface="Times New Roman" pitchFamily="18" charset="0"/>
            </a:endParaRPr>
          </a:p>
          <a:p>
            <a:r>
              <a:rPr lang="en-US" sz="2000" dirty="0">
                <a:cs typeface="Times New Roman" pitchFamily="18" charset="0"/>
              </a:rPr>
              <a:t>(12.5-30 Hz</a:t>
            </a:r>
            <a:r>
              <a:rPr lang="en-US" dirty="0">
                <a:cs typeface="Times New Roman" pitchFamily="18" charset="0"/>
              </a:rPr>
              <a:t>)</a:t>
            </a:r>
            <a:r>
              <a:rPr lang="en-US" dirty="0"/>
              <a:t> </a:t>
            </a:r>
          </a:p>
        </p:txBody>
      </p:sp>
      <p:sp>
        <p:nvSpPr>
          <p:cNvPr id="201749" name="Text Box 21"/>
          <p:cNvSpPr txBox="1">
            <a:spLocks noChangeArrowheads="1"/>
          </p:cNvSpPr>
          <p:nvPr/>
        </p:nvSpPr>
        <p:spPr bwMode="auto">
          <a:xfrm>
            <a:off x="4334933" y="3810000"/>
            <a:ext cx="1761067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000" dirty="0">
                <a:solidFill>
                  <a:schemeClr val="tx2"/>
                </a:solidFill>
                <a:cs typeface="Times New Roman" pitchFamily="18" charset="0"/>
              </a:rPr>
              <a:t>delta </a:t>
            </a:r>
            <a:r>
              <a:rPr lang="de-DE" altLang="zh-CN" sz="28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δ</a:t>
            </a:r>
            <a:endParaRPr lang="it-IT" sz="2000" dirty="0">
              <a:cs typeface="Times New Roman" pitchFamily="18" charset="0"/>
            </a:endParaRPr>
          </a:p>
          <a:p>
            <a:r>
              <a:rPr lang="it-IT" sz="2000" dirty="0">
                <a:cs typeface="Times New Roman" pitchFamily="18" charset="0"/>
              </a:rPr>
              <a:t> (1.5-3.5 Hz)</a:t>
            </a:r>
            <a:endParaRPr lang="en-US" sz="2000" dirty="0"/>
          </a:p>
        </p:txBody>
      </p:sp>
      <p:sp>
        <p:nvSpPr>
          <p:cNvPr id="201750" name="Text Box 22"/>
          <p:cNvSpPr txBox="1">
            <a:spLocks noChangeArrowheads="1"/>
          </p:cNvSpPr>
          <p:nvPr/>
        </p:nvSpPr>
        <p:spPr bwMode="auto">
          <a:xfrm>
            <a:off x="4402666" y="5105400"/>
            <a:ext cx="1761067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cs typeface="Times New Roman" pitchFamily="18" charset="0"/>
              </a:rPr>
              <a:t>theta</a:t>
            </a:r>
            <a:r>
              <a:rPr lang="en-US" sz="24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de-DE" altLang="zh-CN" sz="28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θ</a:t>
            </a:r>
            <a:endParaRPr lang="en-US" sz="2000" dirty="0">
              <a:cs typeface="Times New Roman" pitchFamily="18" charset="0"/>
            </a:endParaRPr>
          </a:p>
          <a:p>
            <a:r>
              <a:rPr lang="en-US" sz="2000" dirty="0">
                <a:cs typeface="Times New Roman" pitchFamily="18" charset="0"/>
              </a:rPr>
              <a:t>(3.5-7.5 Hz)</a:t>
            </a:r>
            <a:endParaRPr lang="en-US" sz="2000" dirty="0"/>
          </a:p>
        </p:txBody>
      </p:sp>
      <p:sp>
        <p:nvSpPr>
          <p:cNvPr id="201751" name="Text Box 23"/>
          <p:cNvSpPr txBox="1">
            <a:spLocks noChangeArrowheads="1"/>
          </p:cNvSpPr>
          <p:nvPr/>
        </p:nvSpPr>
        <p:spPr bwMode="auto">
          <a:xfrm>
            <a:off x="948266" y="1371600"/>
            <a:ext cx="3552295" cy="892552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r-Cyrl-CS" altLang="zh-CN" sz="2400" u="sng" dirty="0" smtClean="0">
                <a:solidFill>
                  <a:schemeClr val="accent1"/>
                </a:solidFill>
                <a:ea typeface="宋体" pitchFamily="2" charset="-122"/>
                <a:cs typeface="Times New Roman" pitchFamily="18" charset="0"/>
              </a:rPr>
              <a:t>релаксација</a:t>
            </a:r>
            <a:r>
              <a:rPr lang="de-DE" altLang="zh-CN" sz="2400" u="sng" dirty="0" smtClean="0">
                <a:solidFill>
                  <a:schemeClr val="accent1"/>
                </a:solidFill>
                <a:ea typeface="宋体" pitchFamily="2" charset="-122"/>
                <a:cs typeface="Times New Roman" pitchFamily="18" charset="0"/>
              </a:rPr>
              <a:t> (</a:t>
            </a:r>
            <a:r>
              <a:rPr lang="sr-Cyrl-CS" altLang="zh-CN" sz="2400" u="sng" dirty="0" smtClean="0">
                <a:solidFill>
                  <a:schemeClr val="accent1"/>
                </a:solidFill>
                <a:ea typeface="宋体" pitchFamily="2" charset="-122"/>
                <a:cs typeface="Times New Roman" pitchFamily="18" charset="0"/>
              </a:rPr>
              <a:t>очи затвор)</a:t>
            </a:r>
            <a:endParaRPr lang="de-DE" altLang="zh-CN" sz="2400" u="sng" dirty="0">
              <a:solidFill>
                <a:schemeClr val="accent1"/>
              </a:solidFill>
              <a:ea typeface="宋体" pitchFamily="2" charset="-122"/>
              <a:cs typeface="Times New Roman" pitchFamily="18" charset="0"/>
            </a:endParaRPr>
          </a:p>
          <a:p>
            <a:pPr algn="ctr"/>
            <a:r>
              <a:rPr lang="de-DE" altLang="zh-CN" sz="28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α</a:t>
            </a:r>
            <a:r>
              <a:rPr lang="fr-FR" sz="2400" dirty="0" smtClean="0">
                <a:ea typeface="宋体" pitchFamily="2" charset="-122"/>
                <a:cs typeface="Times New Roman" pitchFamily="18" charset="0"/>
              </a:rPr>
              <a:t> </a:t>
            </a:r>
            <a:r>
              <a:rPr lang="sr-Cyrl-CS" sz="2400" dirty="0" smtClean="0">
                <a:ea typeface="宋体" pitchFamily="2" charset="-122"/>
                <a:cs typeface="Times New Roman" pitchFamily="18" charset="0"/>
              </a:rPr>
              <a:t> таласи доминантно</a:t>
            </a:r>
            <a:endParaRPr lang="en-US" sz="2400" dirty="0"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01752" name="Text Box 24"/>
          <p:cNvSpPr txBox="1">
            <a:spLocks noChangeArrowheads="1"/>
          </p:cNvSpPr>
          <p:nvPr/>
        </p:nvSpPr>
        <p:spPr bwMode="auto">
          <a:xfrm>
            <a:off x="845256" y="2590800"/>
            <a:ext cx="3317191" cy="95410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Cyrl-CS" sz="2400" u="sng" dirty="0" smtClean="0">
                <a:solidFill>
                  <a:schemeClr val="accent1"/>
                </a:solidFill>
                <a:cs typeface="Times New Roman" pitchFamily="18" charset="0"/>
              </a:rPr>
              <a:t>Плитка анестезија</a:t>
            </a:r>
            <a:r>
              <a:rPr lang="en-US" sz="2400" dirty="0" smtClean="0"/>
              <a:t> </a:t>
            </a:r>
            <a:endParaRPr lang="en-US" sz="2400" dirty="0"/>
          </a:p>
          <a:p>
            <a:pPr algn="ctr"/>
            <a:r>
              <a:rPr lang="sr-Cyrl-CS" altLang="zh-CN" sz="32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Повећање </a:t>
            </a:r>
            <a:r>
              <a:rPr lang="de-DE" altLang="zh-CN" sz="3200" dirty="0" smtClean="0">
                <a:solidFill>
                  <a:schemeClr val="tx2"/>
                </a:solidFill>
                <a:ea typeface="宋体" pitchFamily="2" charset="-122"/>
                <a:cs typeface="Times New Roman" pitchFamily="18" charset="0"/>
              </a:rPr>
              <a:t>β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>
                <a:cs typeface="Times New Roman" pitchFamily="18" charset="0"/>
              </a:rPr>
              <a:t>power</a:t>
            </a:r>
          </a:p>
        </p:txBody>
      </p:sp>
      <p:sp>
        <p:nvSpPr>
          <p:cNvPr id="201753" name="Text Box 25"/>
          <p:cNvSpPr txBox="1">
            <a:spLocks noChangeArrowheads="1"/>
          </p:cNvSpPr>
          <p:nvPr/>
        </p:nvSpPr>
        <p:spPr bwMode="auto">
          <a:xfrm>
            <a:off x="812800" y="4114801"/>
            <a:ext cx="3522133" cy="1261884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r-Cyrl-CS" sz="2400" u="sng" dirty="0" smtClean="0">
                <a:solidFill>
                  <a:schemeClr val="accent1"/>
                </a:solidFill>
                <a:cs typeface="Times New Roman" pitchFamily="18" charset="0"/>
              </a:rPr>
              <a:t>Дубока анестезија</a:t>
            </a:r>
            <a:endParaRPr lang="en-US" sz="2400" u="sng" dirty="0">
              <a:solidFill>
                <a:schemeClr val="accent1"/>
              </a:solidFill>
              <a:cs typeface="Times New Roman" pitchFamily="18" charset="0"/>
            </a:endParaRPr>
          </a:p>
          <a:p>
            <a:pPr algn="ctr"/>
            <a:r>
              <a:rPr lang="sr-Cyrl-CS" sz="2400" dirty="0" smtClean="0">
                <a:cs typeface="Times New Roman" pitchFamily="18" charset="0"/>
              </a:rPr>
              <a:t>Пораст спорих таласа </a:t>
            </a:r>
            <a:endParaRPr lang="de-DE" altLang="zh-CN" sz="2400" dirty="0">
              <a:ea typeface="宋体" pitchFamily="2" charset="-122"/>
              <a:cs typeface="Times New Roman" pitchFamily="18" charset="0"/>
            </a:endParaRPr>
          </a:p>
          <a:p>
            <a:pPr algn="ctr"/>
            <a:r>
              <a:rPr lang="it-IT" sz="2400" dirty="0">
                <a:cs typeface="Times New Roman" pitchFamily="18" charset="0"/>
              </a:rPr>
              <a:t>(delta </a:t>
            </a:r>
            <a:r>
              <a:rPr lang="de-DE" altLang="zh-CN" sz="2800" dirty="0">
                <a:solidFill>
                  <a:schemeClr val="tx2"/>
                </a:solidFill>
                <a:ea typeface="宋体" pitchFamily="2" charset="-122"/>
              </a:rPr>
              <a:t>δ</a:t>
            </a:r>
            <a:r>
              <a:rPr lang="de-DE" altLang="zh-CN" sz="2800" dirty="0">
                <a:ea typeface="宋体" pitchFamily="2" charset="-122"/>
              </a:rPr>
              <a:t> </a:t>
            </a:r>
            <a:r>
              <a:rPr lang="sr-Cyrl-CS" altLang="zh-CN" sz="2800" dirty="0" smtClean="0">
                <a:ea typeface="宋体" pitchFamily="2" charset="-122"/>
              </a:rPr>
              <a:t>и </a:t>
            </a:r>
            <a:r>
              <a:rPr lang="en-US" sz="2400" dirty="0" smtClean="0">
                <a:cs typeface="Times New Roman" pitchFamily="18" charset="0"/>
              </a:rPr>
              <a:t>theta </a:t>
            </a:r>
            <a:r>
              <a:rPr lang="de-DE" altLang="zh-CN" sz="2800" dirty="0">
                <a:solidFill>
                  <a:schemeClr val="tx2"/>
                </a:solidFill>
                <a:ea typeface="宋体" pitchFamily="2" charset="-122"/>
              </a:rPr>
              <a:t>θ</a:t>
            </a:r>
            <a:r>
              <a:rPr lang="en-US" sz="2400" dirty="0">
                <a:cs typeface="Times New Roman" pitchFamily="18" charset="0"/>
              </a:rPr>
              <a:t>)</a:t>
            </a:r>
          </a:p>
        </p:txBody>
      </p:sp>
      <p:sp>
        <p:nvSpPr>
          <p:cNvPr id="201754" name="Text Box 26"/>
          <p:cNvSpPr txBox="1">
            <a:spLocks noChangeArrowheads="1"/>
          </p:cNvSpPr>
          <p:nvPr/>
        </p:nvSpPr>
        <p:spPr bwMode="auto">
          <a:xfrm>
            <a:off x="6299200" y="6096001"/>
            <a:ext cx="2302933" cy="3693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1757" name="Line 29"/>
          <p:cNvSpPr>
            <a:spLocks noChangeShapeType="1"/>
          </p:cNvSpPr>
          <p:nvPr/>
        </p:nvSpPr>
        <p:spPr bwMode="auto">
          <a:xfrm>
            <a:off x="6502401" y="6267451"/>
            <a:ext cx="1940278" cy="3175"/>
          </a:xfrm>
          <a:prstGeom prst="line">
            <a:avLst/>
          </a:prstGeom>
          <a:noFill/>
          <a:ln w="85725">
            <a:solidFill>
              <a:srgbClr val="1414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759" name="AutoShape 31"/>
          <p:cNvSpPr>
            <a:spLocks noChangeArrowheads="1"/>
          </p:cNvSpPr>
          <p:nvPr/>
        </p:nvSpPr>
        <p:spPr bwMode="auto">
          <a:xfrm>
            <a:off x="270933" y="990601"/>
            <a:ext cx="338667" cy="5395913"/>
          </a:xfrm>
          <a:prstGeom prst="downArrow">
            <a:avLst>
              <a:gd name="adj1" fmla="val 50000"/>
              <a:gd name="adj2" fmla="val 354063"/>
            </a:avLst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141400"/>
              </a:solidFill>
            </a:endParaRPr>
          </a:p>
        </p:txBody>
      </p:sp>
      <p:sp>
        <p:nvSpPr>
          <p:cNvPr id="201763" name="Text Box 35"/>
          <p:cNvSpPr txBox="1">
            <a:spLocks noChangeArrowheads="1"/>
          </p:cNvSpPr>
          <p:nvPr/>
        </p:nvSpPr>
        <p:spPr bwMode="auto">
          <a:xfrm>
            <a:off x="3454400" y="6518276"/>
            <a:ext cx="247016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Times New Roman" pitchFamily="18" charset="0"/>
              </a:rPr>
              <a:t>[Guingo et al. </a:t>
            </a:r>
            <a:r>
              <a:rPr lang="de-AT">
                <a:cs typeface="Times New Roman" pitchFamily="18" charset="0"/>
              </a:rPr>
              <a:t>BJA 2001</a:t>
            </a:r>
            <a:r>
              <a:rPr lang="en-US">
                <a:cs typeface="Times New Roman" pitchFamily="18" charset="0"/>
              </a:rPr>
              <a:t>]</a:t>
            </a:r>
            <a:r>
              <a:rPr lang="en-US"/>
              <a:t> </a:t>
            </a:r>
          </a:p>
        </p:txBody>
      </p:sp>
      <p:sp>
        <p:nvSpPr>
          <p:cNvPr id="201764" name="Text Box 36"/>
          <p:cNvSpPr txBox="1">
            <a:spLocks noChangeArrowheads="1"/>
          </p:cNvSpPr>
          <p:nvPr/>
        </p:nvSpPr>
        <p:spPr bwMode="auto">
          <a:xfrm>
            <a:off x="1286933" y="5867401"/>
            <a:ext cx="2167467" cy="646331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altLang="zh-CN" u="sng" dirty="0" smtClean="0">
                <a:solidFill>
                  <a:schemeClr val="accent1"/>
                </a:solidFill>
                <a:ea typeface="宋体" pitchFamily="2" charset="-122"/>
                <a:cs typeface="Times New Roman" pitchFamily="18" charset="0"/>
              </a:rPr>
              <a:t>Кортикална тишина</a:t>
            </a:r>
            <a:r>
              <a:rPr lang="en-US" dirty="0" smtClean="0">
                <a:solidFill>
                  <a:schemeClr val="accent1"/>
                </a:solidFill>
                <a:ea typeface="宋体" pitchFamily="2" charset="-122"/>
                <a:cs typeface="Times New Roman" pitchFamily="18" charset="0"/>
              </a:rPr>
              <a:t> </a:t>
            </a:r>
            <a:endParaRPr lang="en-US" dirty="0">
              <a:solidFill>
                <a:schemeClr val="accent1"/>
              </a:solidFill>
              <a:ea typeface="宋体" pitchFamily="2" charset="-122"/>
              <a:cs typeface="Times New Roman" pitchFamily="18" charset="0"/>
            </a:endParaRPr>
          </a:p>
          <a:p>
            <a:r>
              <a:rPr lang="de-DE" altLang="zh-CN" dirty="0">
                <a:ea typeface="宋体" pitchFamily="2" charset="-122"/>
                <a:cs typeface="Times New Roman" pitchFamily="18" charset="0"/>
              </a:rPr>
              <a:t>Burst Suppression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6050" y="0"/>
            <a:ext cx="2733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altLang="zh-CN" sz="2800" b="1" dirty="0" smtClean="0">
                <a:ea typeface="宋体" pitchFamily="2" charset="-122"/>
                <a:cs typeface="Times New Roman" pitchFamily="18" charset="0"/>
              </a:rPr>
              <a:t>BIS</a:t>
            </a:r>
            <a:r>
              <a:rPr lang="sr-Cyrl-CS" altLang="zh-CN" sz="2800" b="1" dirty="0" smtClean="0">
                <a:ea typeface="宋体" pitchFamily="2" charset="-122"/>
                <a:cs typeface="Times New Roman" pitchFamily="18" charset="0"/>
              </a:rPr>
              <a:t>- мониторинг</a:t>
            </a:r>
            <a:endParaRPr lang="en-US" sz="2800" b="1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83733" y="457200"/>
            <a:ext cx="7112000" cy="57912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de-DE" altLang="zh-CN" sz="2400" dirty="0">
                <a:solidFill>
                  <a:schemeClr val="tx1"/>
                </a:solidFill>
                <a:ea typeface="宋体" pitchFamily="2" charset="-122"/>
                <a:cs typeface="Times New Roman" pitchFamily="18" charset="0"/>
              </a:rPr>
              <a:t> </a:t>
            </a:r>
            <a:r>
              <a:rPr lang="sr-Cyrl-CS" u="sng" dirty="0" smtClean="0">
                <a:solidFill>
                  <a:schemeClr val="accent1"/>
                </a:solidFill>
                <a:cs typeface="Times New Roman" pitchFamily="18" charset="0"/>
              </a:rPr>
              <a:t>плитка анестезија</a:t>
            </a:r>
            <a:r>
              <a:rPr lang="de-DE" altLang="zh-CN" dirty="0">
                <a:solidFill>
                  <a:schemeClr val="tx1"/>
                </a:solidFill>
                <a:ea typeface="宋体" pitchFamily="2" charset="-122"/>
              </a:rPr>
              <a:t/>
            </a:r>
            <a:br>
              <a:rPr lang="de-DE" altLang="zh-CN" dirty="0">
                <a:solidFill>
                  <a:schemeClr val="tx1"/>
                </a:solidFill>
                <a:ea typeface="宋体" pitchFamily="2" charset="-122"/>
              </a:rPr>
            </a:br>
            <a:r>
              <a:rPr lang="de-DE" altLang="zh-CN" dirty="0">
                <a:solidFill>
                  <a:schemeClr val="accent1"/>
                </a:solidFill>
                <a:ea typeface="宋体" pitchFamily="2" charset="-122"/>
              </a:rPr>
              <a:t>=</a:t>
            </a:r>
            <a:r>
              <a:rPr lang="de-DE" altLang="zh-CN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sr-Cyrl-CS" altLang="zh-CN" dirty="0" smtClean="0">
                <a:solidFill>
                  <a:schemeClr val="tx1"/>
                </a:solidFill>
                <a:ea typeface="宋体" pitchFamily="2" charset="-122"/>
              </a:rPr>
              <a:t>брзи таласи</a:t>
            </a:r>
            <a:r>
              <a:rPr lang="de-DE" altLang="zh-CN" dirty="0" smtClean="0">
                <a:ea typeface="宋体" pitchFamily="2" charset="-122"/>
              </a:rPr>
              <a:t> </a:t>
            </a:r>
            <a:r>
              <a:rPr lang="de-DE" altLang="zh-CN" dirty="0">
                <a:ea typeface="宋体" pitchFamily="2" charset="-122"/>
              </a:rPr>
              <a:t/>
            </a:r>
            <a:br>
              <a:rPr lang="de-DE" altLang="zh-CN" dirty="0">
                <a:ea typeface="宋体" pitchFamily="2" charset="-122"/>
              </a:rPr>
            </a:br>
            <a:r>
              <a:rPr lang="de-DE" altLang="zh-CN" dirty="0">
                <a:ea typeface="宋体" pitchFamily="2" charset="-122"/>
              </a:rPr>
              <a:t> </a:t>
            </a:r>
            <a:r>
              <a:rPr lang="it-IT" dirty="0">
                <a:solidFill>
                  <a:schemeClr val="tx1"/>
                </a:solidFill>
                <a:cs typeface="Times New Roman" pitchFamily="18" charset="0"/>
              </a:rPr>
              <a:t>(alpha</a:t>
            </a:r>
            <a:r>
              <a:rPr lang="de-DE" altLang="zh-CN" dirty="0">
                <a:ea typeface="宋体" pitchFamily="2" charset="-122"/>
              </a:rPr>
              <a:t> </a:t>
            </a:r>
            <a:r>
              <a:rPr lang="de-DE" altLang="zh-CN" sz="4000" dirty="0">
                <a:ea typeface="宋体" pitchFamily="2" charset="-122"/>
              </a:rPr>
              <a:t>α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sr-Cyrl-CS" dirty="0" smtClean="0">
                <a:solidFill>
                  <a:schemeClr val="tx1"/>
                </a:solidFill>
                <a:cs typeface="Times New Roman" pitchFamily="18" charset="0"/>
              </a:rPr>
              <a:t>и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beta </a:t>
            </a:r>
            <a:r>
              <a:rPr lang="de-DE" altLang="zh-CN" sz="4000" dirty="0">
                <a:ea typeface="宋体" pitchFamily="2" charset="-122"/>
              </a:rPr>
              <a:t>β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>)</a:t>
            </a:r>
            <a:br>
              <a:rPr lang="en-US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dirty="0">
                <a:solidFill>
                  <a:schemeClr val="tx1"/>
                </a:solidFill>
                <a:cs typeface="Times New Roman" pitchFamily="18" charset="0"/>
              </a:rPr>
            </a:br>
            <a:r>
              <a:rPr lang="sr-Cyrl-CS" u="sng" dirty="0" smtClean="0">
                <a:solidFill>
                  <a:schemeClr val="accent1"/>
                </a:solidFill>
                <a:cs typeface="Times New Roman" pitchFamily="18" charset="0"/>
              </a:rPr>
              <a:t>дубока анестезија</a:t>
            </a:r>
            <a:r>
              <a:rPr lang="en-US" u="sng" dirty="0" smtClean="0">
                <a:solidFill>
                  <a:schemeClr val="accent1"/>
                </a:solidFill>
                <a:cs typeface="Times New Roman" pitchFamily="18" charset="0"/>
              </a:rPr>
              <a:t>  </a:t>
            </a:r>
            <a:r>
              <a:rPr lang="en-US" u="sng" dirty="0">
                <a:solidFill>
                  <a:schemeClr val="accent1"/>
                </a:solidFill>
                <a:cs typeface="Times New Roman" pitchFamily="18" charset="0"/>
              </a:rPr>
              <a:t/>
            </a:r>
            <a:br>
              <a:rPr lang="en-US" u="sng" dirty="0">
                <a:solidFill>
                  <a:schemeClr val="accent1"/>
                </a:solidFill>
                <a:cs typeface="Times New Roman" pitchFamily="18" charset="0"/>
              </a:rPr>
            </a:br>
            <a:r>
              <a:rPr lang="en-US" dirty="0">
                <a:solidFill>
                  <a:schemeClr val="accent1"/>
                </a:solidFill>
                <a:cs typeface="Times New Roman" pitchFamily="18" charset="0"/>
              </a:rPr>
              <a:t>= </a:t>
            </a:r>
            <a:r>
              <a:rPr lang="sr-Cyrl-CS" dirty="0" smtClean="0">
                <a:solidFill>
                  <a:schemeClr val="tx1"/>
                </a:solidFill>
                <a:cs typeface="Times New Roman" pitchFamily="18" charset="0"/>
              </a:rPr>
              <a:t>спори таласи</a:t>
            </a:r>
            <a:r>
              <a:rPr lang="de-DE" altLang="zh-CN" dirty="0">
                <a:solidFill>
                  <a:schemeClr val="tx1"/>
                </a:solidFill>
                <a:ea typeface="宋体" pitchFamily="2" charset="-122"/>
              </a:rPr>
              <a:t/>
            </a:r>
            <a:br>
              <a:rPr lang="de-DE" altLang="zh-CN" dirty="0">
                <a:solidFill>
                  <a:schemeClr val="tx1"/>
                </a:solidFill>
                <a:ea typeface="宋体" pitchFamily="2" charset="-122"/>
              </a:rPr>
            </a:br>
            <a:r>
              <a:rPr lang="it-IT" dirty="0">
                <a:solidFill>
                  <a:schemeClr val="tx1"/>
                </a:solidFill>
                <a:cs typeface="Times New Roman" pitchFamily="18" charset="0"/>
              </a:rPr>
              <a:t>(delta </a:t>
            </a:r>
            <a:r>
              <a:rPr lang="de-DE" altLang="zh-CN" sz="4000" dirty="0">
                <a:ea typeface="宋体" pitchFamily="2" charset="-122"/>
              </a:rPr>
              <a:t>δ</a:t>
            </a:r>
            <a:r>
              <a:rPr lang="de-DE" altLang="zh-CN" dirty="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sr-Cyrl-CS" altLang="zh-CN" dirty="0" smtClean="0">
                <a:solidFill>
                  <a:schemeClr val="tx1"/>
                </a:solidFill>
                <a:ea typeface="宋体" pitchFamily="2" charset="-122"/>
              </a:rPr>
              <a:t>и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theta </a:t>
            </a:r>
            <a:r>
              <a:rPr lang="de-DE" altLang="zh-CN" sz="4000" dirty="0">
                <a:ea typeface="宋体" pitchFamily="2" charset="-122"/>
              </a:rPr>
              <a:t>θ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>)</a:t>
            </a:r>
          </a:p>
        </p:txBody>
      </p:sp>
      <p:graphicFrame>
        <p:nvGraphicFramePr>
          <p:cNvPr id="230403" name="Object 1027"/>
          <p:cNvGraphicFramePr>
            <a:graphicFrameLocks noChangeAspect="1"/>
          </p:cNvGraphicFramePr>
          <p:nvPr/>
        </p:nvGraphicFramePr>
        <p:xfrm>
          <a:off x="7044267" y="1600200"/>
          <a:ext cx="1557867" cy="1295400"/>
        </p:xfrm>
        <a:graphic>
          <a:graphicData uri="http://schemas.openxmlformats.org/presentationml/2006/ole">
            <p:oleObj spid="_x0000_s2050" name="Clip" r:id="rId3" imgW="327240" imgH="29916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1782234" y="1069976"/>
            <a:ext cx="4714522" cy="54784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17323" y="1027113"/>
            <a:ext cx="4724400" cy="5473700"/>
            <a:chOff x="1384" y="647"/>
            <a:chExt cx="2976" cy="3448"/>
          </a:xfrm>
        </p:grpSpPr>
        <p:sp>
          <p:nvSpPr>
            <p:cNvPr id="233476" name="Rectangle 4"/>
            <p:cNvSpPr>
              <a:spLocks noChangeArrowheads="1"/>
            </p:cNvSpPr>
            <p:nvPr/>
          </p:nvSpPr>
          <p:spPr bwMode="auto">
            <a:xfrm>
              <a:off x="1384" y="647"/>
              <a:ext cx="2976" cy="344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US" sz="1200" b="0">
                <a:latin typeface="Times New Roman" pitchFamily="18" charset="0"/>
              </a:endParaRPr>
            </a:p>
          </p:txBody>
        </p:sp>
        <p:sp>
          <p:nvSpPr>
            <p:cNvPr id="233477" name="Rectangle 5"/>
            <p:cNvSpPr>
              <a:spLocks noChangeArrowheads="1"/>
            </p:cNvSpPr>
            <p:nvPr/>
          </p:nvSpPr>
          <p:spPr bwMode="auto">
            <a:xfrm>
              <a:off x="2013" y="650"/>
              <a:ext cx="2225" cy="313"/>
            </a:xfrm>
            <a:prstGeom prst="rect">
              <a:avLst/>
            </a:prstGeom>
            <a:solidFill>
              <a:srgbClr val="B5CFFD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>
                  <a:solidFill>
                    <a:schemeClr val="bg2"/>
                  </a:solidFill>
                </a:rPr>
                <a:t>Awake</a:t>
              </a:r>
              <a:endParaRPr lang="en-US" sz="1200">
                <a:solidFill>
                  <a:schemeClr val="bg2"/>
                </a:solidFill>
              </a:endParaRPr>
            </a:p>
          </p:txBody>
        </p:sp>
        <p:sp>
          <p:nvSpPr>
            <p:cNvPr id="233478" name="Rectangle 6"/>
            <p:cNvSpPr>
              <a:spLocks noChangeArrowheads="1"/>
            </p:cNvSpPr>
            <p:nvPr/>
          </p:nvSpPr>
          <p:spPr bwMode="auto">
            <a:xfrm>
              <a:off x="2013" y="964"/>
              <a:ext cx="2225" cy="745"/>
            </a:xfrm>
            <a:prstGeom prst="rect">
              <a:avLst/>
            </a:prstGeom>
            <a:solidFill>
              <a:srgbClr val="9CBEFC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tIns="228600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>
                  <a:solidFill>
                    <a:schemeClr val="bg2"/>
                  </a:solidFill>
                </a:rPr>
                <a:t>Light/Moderate </a:t>
              </a:r>
              <a:br>
                <a:rPr lang="en-US" sz="2400">
                  <a:solidFill>
                    <a:schemeClr val="bg2"/>
                  </a:solidFill>
                </a:rPr>
              </a:br>
              <a:r>
                <a:rPr lang="en-US" sz="2400">
                  <a:solidFill>
                    <a:schemeClr val="bg2"/>
                  </a:solidFill>
                </a:rPr>
                <a:t>Sedation</a:t>
              </a:r>
              <a:endParaRPr lang="en-US" sz="1200">
                <a:solidFill>
                  <a:schemeClr val="bg2"/>
                </a:solidFill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>
                <a:solidFill>
                  <a:schemeClr val="bg2"/>
                </a:solidFill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233479" name="Rectangle 7"/>
            <p:cNvSpPr>
              <a:spLocks noChangeArrowheads="1"/>
            </p:cNvSpPr>
            <p:nvPr/>
          </p:nvSpPr>
          <p:spPr bwMode="auto">
            <a:xfrm>
              <a:off x="2013" y="1600"/>
              <a:ext cx="2225" cy="313"/>
            </a:xfrm>
            <a:prstGeom prst="rect">
              <a:avLst/>
            </a:prstGeom>
            <a:solidFill>
              <a:srgbClr val="7DAAFB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>
                  <a:solidFill>
                    <a:schemeClr val="bg2"/>
                  </a:solidFill>
                </a:rPr>
                <a:t>Deep Sedation</a:t>
              </a:r>
              <a:endParaRPr lang="en-US" sz="1200">
                <a:solidFill>
                  <a:schemeClr val="bg2"/>
                </a:solidFill>
              </a:endParaRPr>
            </a:p>
          </p:txBody>
        </p:sp>
        <p:sp>
          <p:nvSpPr>
            <p:cNvPr id="233480" name="Rectangle 8"/>
            <p:cNvSpPr>
              <a:spLocks noChangeArrowheads="1"/>
            </p:cNvSpPr>
            <p:nvPr/>
          </p:nvSpPr>
          <p:spPr bwMode="auto">
            <a:xfrm>
              <a:off x="2013" y="1910"/>
              <a:ext cx="2225" cy="834"/>
            </a:xfrm>
            <a:prstGeom prst="rect">
              <a:avLst/>
            </a:prstGeom>
            <a:solidFill>
              <a:srgbClr val="4A89FA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>
                  <a:solidFill>
                    <a:schemeClr val="bg2"/>
                  </a:solidFill>
                </a:rPr>
                <a:t>General </a:t>
              </a:r>
              <a:br>
                <a:rPr lang="en-US" sz="2400">
                  <a:solidFill>
                    <a:schemeClr val="bg2"/>
                  </a:solidFill>
                </a:rPr>
              </a:br>
              <a:r>
                <a:rPr lang="en-US" sz="2400">
                  <a:solidFill>
                    <a:schemeClr val="bg2"/>
                  </a:solidFill>
                </a:rPr>
                <a:t>Anesthesia</a:t>
              </a:r>
              <a:endParaRPr lang="en-US" sz="1200">
                <a:solidFill>
                  <a:schemeClr val="bg2"/>
                </a:solidFill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>
                <a:solidFill>
                  <a:schemeClr val="bg2"/>
                </a:solidFill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233481" name="Rectangle 9"/>
            <p:cNvSpPr>
              <a:spLocks noChangeArrowheads="1"/>
            </p:cNvSpPr>
            <p:nvPr/>
          </p:nvSpPr>
          <p:spPr bwMode="auto">
            <a:xfrm>
              <a:off x="2013" y="2635"/>
              <a:ext cx="2225" cy="1460"/>
            </a:xfrm>
            <a:prstGeom prst="rect">
              <a:avLst/>
            </a:prstGeom>
            <a:solidFill>
              <a:srgbClr val="0758E9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>
                  <a:solidFill>
                    <a:schemeClr val="bg2"/>
                  </a:solidFill>
                </a:rPr>
                <a:t>Deep Hypnotic State</a:t>
              </a: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  <a:p>
              <a:pPr eaLnBrk="1" hangingPunct="1">
                <a:lnSpc>
                  <a:spcPct val="100000"/>
                </a:lnSpc>
              </a:pP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233482" name="Rectangle 10"/>
            <p:cNvSpPr>
              <a:spLocks noChangeArrowheads="1"/>
            </p:cNvSpPr>
            <p:nvPr/>
          </p:nvSpPr>
          <p:spPr bwMode="auto">
            <a:xfrm>
              <a:off x="2013" y="3834"/>
              <a:ext cx="2225" cy="261"/>
            </a:xfrm>
            <a:prstGeom prst="rect">
              <a:avLst/>
            </a:prstGeom>
            <a:solidFill>
              <a:srgbClr val="336699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en-US" sz="2400">
                  <a:solidFill>
                    <a:schemeClr val="bg2"/>
                  </a:solidFill>
                </a:rPr>
                <a:t>Flat Line EEG</a:t>
              </a:r>
              <a:endParaRPr lang="en-US" sz="1200" b="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233483" name="Rectangle 11"/>
            <p:cNvSpPr>
              <a:spLocks noChangeArrowheads="1"/>
            </p:cNvSpPr>
            <p:nvPr/>
          </p:nvSpPr>
          <p:spPr bwMode="auto">
            <a:xfrm>
              <a:off x="1757" y="720"/>
              <a:ext cx="213" cy="19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>
                  <a:solidFill>
                    <a:schemeClr val="bg2"/>
                  </a:solidFill>
                  <a:latin typeface="Arial Narrow" pitchFamily="34" charset="0"/>
                </a:rPr>
                <a:t>100</a:t>
              </a:r>
              <a:endParaRPr lang="en-US">
                <a:latin typeface="Arial Narrow" pitchFamily="34" charset="0"/>
              </a:endParaRPr>
            </a:p>
          </p:txBody>
        </p:sp>
        <p:sp>
          <p:nvSpPr>
            <p:cNvPr id="233484" name="Rectangle 12"/>
            <p:cNvSpPr>
              <a:spLocks noChangeArrowheads="1"/>
            </p:cNvSpPr>
            <p:nvPr/>
          </p:nvSpPr>
          <p:spPr bwMode="auto">
            <a:xfrm>
              <a:off x="1757" y="1597"/>
              <a:ext cx="213" cy="19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>
                  <a:solidFill>
                    <a:schemeClr val="bg2"/>
                  </a:solidFill>
                  <a:latin typeface="Arial Narrow" pitchFamily="34" charset="0"/>
                </a:rPr>
                <a:t>70</a:t>
              </a:r>
              <a:endParaRPr lang="en-US">
                <a:latin typeface="Arial Narrow" pitchFamily="34" charset="0"/>
              </a:endParaRPr>
            </a:p>
          </p:txBody>
        </p:sp>
        <p:sp>
          <p:nvSpPr>
            <p:cNvPr id="233485" name="Rectangle 13"/>
            <p:cNvSpPr>
              <a:spLocks noChangeArrowheads="1"/>
            </p:cNvSpPr>
            <p:nvPr/>
          </p:nvSpPr>
          <p:spPr bwMode="auto">
            <a:xfrm>
              <a:off x="1757" y="1913"/>
              <a:ext cx="213" cy="19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>
                  <a:solidFill>
                    <a:schemeClr val="bg2"/>
                  </a:solidFill>
                  <a:latin typeface="Arial Narrow" pitchFamily="34" charset="0"/>
                </a:rPr>
                <a:t>60</a:t>
              </a:r>
              <a:endParaRPr lang="en-US">
                <a:latin typeface="Arial Narrow" pitchFamily="34" charset="0"/>
              </a:endParaRPr>
            </a:p>
          </p:txBody>
        </p:sp>
        <p:sp>
          <p:nvSpPr>
            <p:cNvPr id="233486" name="Rectangle 14"/>
            <p:cNvSpPr>
              <a:spLocks noChangeArrowheads="1"/>
            </p:cNvSpPr>
            <p:nvPr/>
          </p:nvSpPr>
          <p:spPr bwMode="auto">
            <a:xfrm>
              <a:off x="1757" y="2639"/>
              <a:ext cx="213" cy="19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>
                  <a:solidFill>
                    <a:schemeClr val="bg2"/>
                  </a:solidFill>
                  <a:latin typeface="Arial Narrow" pitchFamily="34" charset="0"/>
                </a:rPr>
                <a:t>40</a:t>
              </a:r>
              <a:endParaRPr lang="en-US">
                <a:latin typeface="Arial Narrow" pitchFamily="34" charset="0"/>
              </a:endParaRPr>
            </a:p>
          </p:txBody>
        </p:sp>
        <p:sp>
          <p:nvSpPr>
            <p:cNvPr id="233487" name="Rectangle 15"/>
            <p:cNvSpPr>
              <a:spLocks noChangeArrowheads="1"/>
            </p:cNvSpPr>
            <p:nvPr/>
          </p:nvSpPr>
          <p:spPr bwMode="auto">
            <a:xfrm>
              <a:off x="1741" y="3834"/>
              <a:ext cx="240" cy="19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>
                  <a:solidFill>
                    <a:schemeClr val="bg2"/>
                  </a:solidFill>
                  <a:latin typeface="Arial Narrow" pitchFamily="34" charset="0"/>
                </a:rPr>
                <a:t>0</a:t>
              </a:r>
              <a:endParaRPr lang="en-US">
                <a:latin typeface="Arial Narrow" pitchFamily="34" charset="0"/>
              </a:endParaRPr>
            </a:p>
          </p:txBody>
        </p:sp>
        <p:sp>
          <p:nvSpPr>
            <p:cNvPr id="233488" name="Rectangle 16"/>
            <p:cNvSpPr>
              <a:spLocks noChangeArrowheads="1"/>
            </p:cNvSpPr>
            <p:nvPr/>
          </p:nvSpPr>
          <p:spPr bwMode="auto">
            <a:xfrm>
              <a:off x="1501" y="783"/>
              <a:ext cx="256" cy="1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489" name="Rectangle 17"/>
            <p:cNvSpPr>
              <a:spLocks noChangeArrowheads="1"/>
            </p:cNvSpPr>
            <p:nvPr/>
          </p:nvSpPr>
          <p:spPr bwMode="auto">
            <a:xfrm>
              <a:off x="1487" y="744"/>
              <a:ext cx="171" cy="14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BIS</a:t>
              </a:r>
            </a:p>
          </p:txBody>
        </p:sp>
      </p:grpSp>
      <p:sp>
        <p:nvSpPr>
          <p:cNvPr id="233490" name="Rectangle 18"/>
          <p:cNvSpPr>
            <a:spLocks noGrp="1" noChangeArrowheads="1"/>
          </p:cNvSpPr>
          <p:nvPr>
            <p:ph type="title"/>
          </p:nvPr>
        </p:nvSpPr>
        <p:spPr>
          <a:xfrm>
            <a:off x="1761067" y="304800"/>
            <a:ext cx="5486400" cy="533400"/>
          </a:xfrm>
        </p:spPr>
        <p:txBody>
          <a:bodyPr>
            <a:normAutofit fontScale="90000"/>
          </a:bodyPr>
          <a:lstStyle/>
          <a:p>
            <a:r>
              <a:rPr lang="en-US"/>
              <a:t>BIS Range Guidelines</a:t>
            </a:r>
          </a:p>
        </p:txBody>
      </p:sp>
      <p:sp>
        <p:nvSpPr>
          <p:cNvPr id="233491" name="Text Box 19"/>
          <p:cNvSpPr txBox="1">
            <a:spLocks noChangeArrowheads="1"/>
          </p:cNvSpPr>
          <p:nvPr/>
        </p:nvSpPr>
        <p:spPr bwMode="auto">
          <a:xfrm>
            <a:off x="6841067" y="5638800"/>
            <a:ext cx="203200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b="0"/>
              <a:t>© 1996, 1998, 1999  </a:t>
            </a:r>
            <a:br>
              <a:rPr lang="en-US" b="0"/>
            </a:br>
            <a:r>
              <a:rPr lang="en-US" b="0"/>
              <a:t>   Aspect  Medical Systems, Inc.</a:t>
            </a: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150556" y="3052764"/>
            <a:ext cx="946856" cy="1144587"/>
            <a:chOff x="3546" y="1923"/>
            <a:chExt cx="597" cy="721"/>
          </a:xfrm>
        </p:grpSpPr>
        <p:sp>
          <p:nvSpPr>
            <p:cNvPr id="233493" name="AutoShape 21"/>
            <p:cNvSpPr>
              <a:spLocks noChangeArrowheads="1"/>
            </p:cNvSpPr>
            <p:nvPr/>
          </p:nvSpPr>
          <p:spPr bwMode="auto">
            <a:xfrm>
              <a:off x="3546" y="1923"/>
              <a:ext cx="597" cy="713"/>
            </a:xfrm>
            <a:prstGeom prst="upDownArrow">
              <a:avLst>
                <a:gd name="adj1" fmla="val 50000"/>
                <a:gd name="adj2" fmla="val 23886"/>
              </a:avLst>
            </a:prstGeom>
            <a:gradFill rotWithShape="1">
              <a:gsLst>
                <a:gs pos="0">
                  <a:srgbClr val="6699FF"/>
                </a:gs>
                <a:gs pos="50000">
                  <a:schemeClr val="tx1"/>
                </a:gs>
                <a:gs pos="100000">
                  <a:srgbClr val="6699FF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494" name="Text Box 22"/>
            <p:cNvSpPr txBox="1">
              <a:spLocks noChangeArrowheads="1"/>
            </p:cNvSpPr>
            <p:nvPr/>
          </p:nvSpPr>
          <p:spPr bwMode="auto">
            <a:xfrm rot="5400000">
              <a:off x="3533" y="2206"/>
              <a:ext cx="625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000">
                  <a:solidFill>
                    <a:schemeClr val="bg2"/>
                  </a:solidFill>
                </a:rPr>
                <a:t>Moderate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US" sz="1000">
                  <a:solidFill>
                    <a:schemeClr val="bg2"/>
                  </a:solidFill>
                </a:rPr>
                <a:t>Hypnotic State 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147733" y="1531939"/>
            <a:ext cx="948267" cy="1501775"/>
            <a:chOff x="3545" y="965"/>
            <a:chExt cx="597" cy="946"/>
          </a:xfrm>
        </p:grpSpPr>
        <p:sp>
          <p:nvSpPr>
            <p:cNvPr id="233496" name="AutoShape 24"/>
            <p:cNvSpPr>
              <a:spLocks noChangeArrowheads="1"/>
            </p:cNvSpPr>
            <p:nvPr/>
          </p:nvSpPr>
          <p:spPr bwMode="auto">
            <a:xfrm>
              <a:off x="3545" y="965"/>
              <a:ext cx="597" cy="946"/>
            </a:xfrm>
            <a:prstGeom prst="upDownArrow">
              <a:avLst>
                <a:gd name="adj1" fmla="val 50000"/>
                <a:gd name="adj2" fmla="val 31692"/>
              </a:avLst>
            </a:prstGeom>
            <a:gradFill rotWithShape="1">
              <a:gsLst>
                <a:gs pos="0">
                  <a:srgbClr val="6699FF"/>
                </a:gs>
                <a:gs pos="50000">
                  <a:schemeClr val="tx1"/>
                </a:gs>
                <a:gs pos="100000">
                  <a:srgbClr val="6699FF"/>
                </a:gs>
              </a:gsLst>
              <a:lin ang="5400000" scaled="1"/>
            </a:gra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497" name="Text Box 25"/>
            <p:cNvSpPr txBox="1">
              <a:spLocks noChangeArrowheads="1"/>
            </p:cNvSpPr>
            <p:nvPr/>
          </p:nvSpPr>
          <p:spPr bwMode="auto">
            <a:xfrm rot="5400000">
              <a:off x="3489" y="1283"/>
              <a:ext cx="721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000">
                  <a:solidFill>
                    <a:schemeClr val="bg2"/>
                  </a:solidFill>
                </a:rPr>
                <a:t>Light Hypnotic State</a:t>
              </a:r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63" y="142875"/>
          <a:ext cx="8143932" cy="64894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00594"/>
                <a:gridCol w="1143008"/>
                <a:gridCol w="1143008"/>
                <a:gridCol w="1357322"/>
              </a:tblGrid>
              <a:tr h="927468">
                <a:tc gridSpan="4">
                  <a:txBody>
                    <a:bodyPr/>
                    <a:lstStyle/>
                    <a:p>
                      <a:r>
                        <a:rPr lang="en-US" sz="2800" dirty="0" smtClean="0"/>
                        <a:t>Normal values</a:t>
                      </a:r>
                      <a:r>
                        <a:rPr lang="en-US" sz="2800" baseline="0" dirty="0" smtClean="0"/>
                        <a:t> for a healthy adult undergoing  anesthesia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6339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Systolic Blood Pressure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Diastolic Blood Pressure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Heart Rate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dirty="0" smtClean="0"/>
                        <a:t> Respiratory</a:t>
                      </a:r>
                      <a:r>
                        <a:rPr lang="en-US" sz="2000" baseline="0" dirty="0" smtClean="0"/>
                        <a:t> Rate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Oxygen sat. by oximetry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End Tidal Carbon Dioxide tension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Skin appearance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Color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Temperature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Urine Production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SBP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DBP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HR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RR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SpO</a:t>
                      </a:r>
                      <a:r>
                        <a:rPr lang="en-US" baseline="-25000" dirty="0" smtClean="0"/>
                        <a:t>2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ETCO</a:t>
                      </a:r>
                      <a:r>
                        <a:rPr lang="en-US" baseline="-25000" dirty="0" smtClean="0"/>
                        <a:t>2</a:t>
                      </a:r>
                    </a:p>
                    <a:p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85</a:t>
                      </a:r>
                      <a:r>
                        <a:rPr lang="en-US" baseline="0" dirty="0" smtClean="0"/>
                        <a:t> – 160 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50 – 95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50 – 100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8 – 20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95 – 100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33 –</a:t>
                      </a:r>
                      <a:r>
                        <a:rPr lang="en-US" baseline="0" dirty="0" smtClean="0"/>
                        <a:t> 45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warm, dry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pink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36 – 37.5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&gt;=</a:t>
                      </a:r>
                      <a:r>
                        <a:rPr lang="en-US" baseline="0" dirty="0" smtClean="0"/>
                        <a:t> 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err="1" smtClean="0"/>
                        <a:t>bpm</a:t>
                      </a:r>
                      <a:endParaRPr lang="en-US" dirty="0" smtClean="0"/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rpm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%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endParaRPr lang="en-US" dirty="0" smtClean="0"/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endParaRPr lang="en-US" dirty="0" smtClean="0"/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30000" dirty="0" smtClean="0"/>
                        <a:t>O</a:t>
                      </a:r>
                      <a:r>
                        <a:rPr lang="en-US" dirty="0" smtClean="0"/>
                        <a:t> C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ml.kg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.min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236705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Central Venous Pressure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Pulmonary Artery Pressure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Pulmonary Capillary Wedge Pressure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Mixed venous oxygen saturation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 Cardiac Output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sz="2000" baseline="0" dirty="0" smtClean="0"/>
                        <a:t>Mean Arterial Pressure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sz="2000" baseline="0" dirty="0" smtClean="0"/>
                        <a:t>     *MAP = DBP + 1/3 ( SBP – DBP 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CVP</a:t>
                      </a:r>
                      <a:endParaRPr lang="en-US" baseline="0" dirty="0" smtClean="0"/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PAP </a:t>
                      </a:r>
                      <a:r>
                        <a:rPr lang="en-US" sz="1400" baseline="0" dirty="0" smtClean="0"/>
                        <a:t>(mean)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sz="1800" baseline="0" dirty="0" smtClean="0"/>
                        <a:t>PCWP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sz="1800" baseline="0" dirty="0" smtClean="0"/>
                        <a:t>SvO2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sz="1800" baseline="0" dirty="0" smtClean="0"/>
                        <a:t>CO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sz="1800" baseline="0" dirty="0" smtClean="0"/>
                        <a:t>MAP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1 – 10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– 20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5 – 15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75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4.5 – 6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baseline="0" dirty="0" smtClean="0"/>
                        <a:t>80 – 120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%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1.Min</a:t>
                      </a:r>
                      <a:r>
                        <a:rPr lang="en-US" baseline="30000" dirty="0" smtClean="0"/>
                        <a:t>-1</a:t>
                      </a:r>
                    </a:p>
                    <a:p>
                      <a:pPr>
                        <a:spcBef>
                          <a:spcPts val="175"/>
                        </a:spcBef>
                        <a:spcAft>
                          <a:spcPts val="100"/>
                        </a:spcAft>
                      </a:pPr>
                      <a:r>
                        <a:rPr lang="en-US" dirty="0" smtClean="0"/>
                        <a:t>mmHg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B53D3-D642-49A7-A2B0-88EB35EF7AA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677333" y="0"/>
            <a:ext cx="7772400" cy="1219200"/>
          </a:xfrm>
          <a:noFill/>
          <a:ln/>
        </p:spPr>
        <p:txBody>
          <a:bodyPr lIns="90488" tIns="44450" rIns="90488" bIns="44450"/>
          <a:lstStyle/>
          <a:p>
            <a:r>
              <a:rPr lang="en-US" dirty="0"/>
              <a:t>Standard I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12800" y="1219200"/>
            <a:ext cx="7772400" cy="4114800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Квалификовано особље мора бити присутно у операционој сали током извођења</a:t>
            </a:r>
            <a:r>
              <a:rPr lang="en-US" sz="2800" dirty="0" smtClean="0"/>
              <a:t>:</a:t>
            </a:r>
            <a:endParaRPr lang="en-US" sz="28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Опште анестезије</a:t>
            </a:r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Регионалне анестезије</a:t>
            </a:r>
            <a:endParaRPr lang="en-US" sz="24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en-US" sz="2400" dirty="0"/>
              <a:t>Monitored Anesthesia Care</a:t>
            </a:r>
          </a:p>
          <a:p>
            <a:pPr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Привремено одсуство</a:t>
            </a:r>
            <a:endParaRPr lang="en-US" sz="2800" dirty="0" smtClean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Ризични услови за анестезиолога</a:t>
            </a:r>
            <a:endParaRPr lang="en-US" sz="2000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sz="2400" dirty="0" smtClean="0"/>
              <a:t>Хитне ситуације</a:t>
            </a:r>
            <a:endParaRPr lang="en-US" sz="2400" dirty="0"/>
          </a:p>
          <a:p>
            <a:pPr>
              <a:buFont typeface="Monotype Sorts" pitchFamily="2" charset="2"/>
              <a:buChar char="X"/>
            </a:pPr>
            <a:endParaRPr lang="en-US" sz="2400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en-US"/>
              <a:t>Standard II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51467" y="1524000"/>
            <a:ext cx="6620933" cy="4114800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Током свих врста анестезије следеће параметре треба континуирано пратити: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оксигенацију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вентилацију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циркулацију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температуру</a:t>
            </a:r>
            <a:endParaRPr lang="en-US" dirty="0"/>
          </a:p>
          <a:p>
            <a:pPr>
              <a:buFont typeface="Monotype Sorts" pitchFamily="2" charset="2"/>
              <a:buNone/>
            </a:pPr>
            <a:endParaRPr lang="en-US" sz="2800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sr-Cyrl-CS" dirty="0" smtClean="0"/>
              <a:t>оксигенација</a:t>
            </a:r>
            <a:endParaRPr lang="en-US" dirty="0"/>
          </a:p>
        </p:txBody>
      </p:sp>
      <p:sp>
        <p:nvSpPr>
          <p:cNvPr id="22528" name="Rectangle 0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  <a:noFill/>
          <a:ln/>
        </p:spPr>
        <p:txBody>
          <a:bodyPr lIns="90488" tIns="44450" rIns="90488" bIns="44450">
            <a:normAutofit/>
          </a:bodyPr>
          <a:lstStyle/>
          <a:p>
            <a:pPr>
              <a:buSzPct val="85000"/>
              <a:buFont typeface="Wingdings" pitchFamily="2" charset="2"/>
              <a:buChar char="q"/>
            </a:pPr>
            <a:r>
              <a:rPr lang="sr-Cyrl-CS" dirty="0" smtClean="0"/>
              <a:t>циљ</a:t>
            </a:r>
            <a:endParaRPr lang="en-US" dirty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Потврдити адекватну концентрацију кисеоника у инспираторном гасу и крви</a:t>
            </a:r>
            <a:endParaRPr lang="en-US" dirty="0" smtClean="0"/>
          </a:p>
          <a:p>
            <a:pPr>
              <a:buSzPct val="85000"/>
              <a:buFont typeface="Wingdings" pitchFamily="2" charset="2"/>
              <a:buChar char="q"/>
            </a:pPr>
            <a:r>
              <a:rPr lang="en-US" dirty="0" smtClean="0"/>
              <a:t>Me</a:t>
            </a:r>
            <a:r>
              <a:rPr lang="sr-Cyrl-CS" dirty="0" smtClean="0"/>
              <a:t>тоде</a:t>
            </a:r>
            <a:endParaRPr lang="en-US" dirty="0" smtClean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Кисеонични гасни аналајзер са алармима</a:t>
            </a:r>
            <a:endParaRPr lang="en-US" dirty="0" smtClean="0"/>
          </a:p>
          <a:p>
            <a:pPr lvl="1">
              <a:buSzPct val="65000"/>
              <a:buFont typeface="Wingdings" pitchFamily="2" charset="2"/>
              <a:buChar char="§"/>
            </a:pPr>
            <a:r>
              <a:rPr lang="sr-Cyrl-CS" b="1" u="sng" dirty="0" smtClean="0">
                <a:solidFill>
                  <a:schemeClr val="tx2"/>
                </a:solidFill>
              </a:rPr>
              <a:t>Пулсни оксиметар</a:t>
            </a:r>
            <a:endParaRPr lang="en-US" b="1" u="sng" dirty="0">
              <a:solidFill>
                <a:schemeClr val="tx2"/>
              </a:solidFill>
            </a:endParaRPr>
          </a:p>
          <a:p>
            <a:pPr>
              <a:buFont typeface="Monotype Sorts" pitchFamily="2" charset="2"/>
              <a:buChar char="X"/>
            </a:pPr>
            <a:endParaRPr lang="en-US" sz="2800" dirty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7858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24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Monitoring:</a:t>
            </a:r>
            <a:r>
              <a:rPr lang="en-US" sz="3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>    </a:t>
            </a:r>
            <a:r>
              <a:rPr lang="en-US" sz="3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 </a:t>
            </a:r>
            <a:r>
              <a:rPr lang="sr-Cyrl-CS" sz="3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пулсни оксиметар</a:t>
            </a:r>
            <a:r>
              <a:rPr lang="en-US" sz="3600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: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+mn-lt"/>
              </a:rPr>
            </a:br>
            <a:endParaRPr lang="en-US" sz="3600" dirty="0" smtClean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42938" y="1357313"/>
            <a:ext cx="7929562" cy="4786312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800" dirty="0" smtClean="0">
                <a:cs typeface="Times New Roman" pitchFamily="18" charset="0"/>
              </a:rPr>
              <a:t>Анализира оксигенацију од удара до удара пулса</a:t>
            </a:r>
            <a:r>
              <a:rPr lang="en-US" sz="2800" dirty="0" smtClean="0">
                <a:cs typeface="Times New Roman" pitchFamily="18" charset="0"/>
              </a:rPr>
              <a:t>.</a:t>
            </a:r>
          </a:p>
          <a:p>
            <a:pPr eaLnBrk="1" hangingPunct="1"/>
            <a:r>
              <a:rPr lang="sr-Cyrl-CS" sz="2800" dirty="0" smtClean="0">
                <a:cs typeface="Times New Roman" pitchFamily="18" charset="0"/>
              </a:rPr>
              <a:t>Зависи од разлике у апсорпцији светлости између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oxyHb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sr-Cyrl-CS" sz="2800" dirty="0" smtClean="0">
                <a:cs typeface="Times New Roman" pitchFamily="18" charset="0"/>
              </a:rPr>
              <a:t>и </a:t>
            </a:r>
            <a:r>
              <a:rPr lang="en-US" sz="2800" dirty="0" err="1" smtClean="0">
                <a:cs typeface="Times New Roman" pitchFamily="18" charset="0"/>
              </a:rPr>
              <a:t>deoxyHb</a:t>
            </a:r>
            <a:r>
              <a:rPr lang="en-US" sz="2800" dirty="0" smtClean="0">
                <a:cs typeface="Times New Roman" pitchFamily="18" charset="0"/>
              </a:rPr>
              <a:t>.</a:t>
            </a:r>
            <a:endParaRPr lang="sr-Cyrl-CS" sz="2800" dirty="0" smtClean="0">
              <a:cs typeface="Times New Roman" pitchFamily="18" charset="0"/>
            </a:endParaRPr>
          </a:p>
          <a:p>
            <a:r>
              <a:rPr lang="sr-Cyrl-CS" sz="2800" dirty="0" smtClean="0">
                <a:cs typeface="Times New Roman" pitchFamily="18" charset="0"/>
              </a:rPr>
              <a:t>Нетачно мерење код лоше перфузије ткива(шок или хладни екстермитети)</a:t>
            </a:r>
            <a:r>
              <a:rPr lang="en-US" sz="2800" dirty="0" smtClean="0">
                <a:cs typeface="Times New Roman" pitchFamily="18" charset="0"/>
              </a:rPr>
              <a:t>, </a:t>
            </a:r>
            <a:r>
              <a:rPr lang="sr-Cyrl-CS" sz="2800" dirty="0" smtClean="0">
                <a:cs typeface="Times New Roman" pitchFamily="18" charset="0"/>
              </a:rPr>
              <a:t>покрета, аритмија, примене електричног каутера</a:t>
            </a:r>
            <a:r>
              <a:rPr lang="en-US" sz="2800" dirty="0" smtClean="0">
                <a:cs typeface="Times New Roman" pitchFamily="18" charset="0"/>
              </a:rPr>
              <a:t>.</a:t>
            </a:r>
            <a:endParaRPr lang="en-US" sz="2800" baseline="-25000" dirty="0" smtClean="0">
              <a:cs typeface="Times New Roman" pitchFamily="18" charset="0"/>
            </a:endParaRPr>
          </a:p>
          <a:p>
            <a:pPr eaLnBrk="1" hangingPunct="1"/>
            <a:endParaRPr lang="en-US" sz="2800" dirty="0" smtClean="0"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8EE61-9F9E-4933-9DD7-8FA559EFFF4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500063" y="214313"/>
            <a:ext cx="8229600" cy="14287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sr-Cyrl-CS" sz="2400" dirty="0" smtClean="0">
                <a:solidFill>
                  <a:srgbClr val="FF0000"/>
                </a:solidFill>
                <a:cs typeface="Times New Roman" pitchFamily="18" charset="0"/>
              </a:rPr>
              <a:t>Крива дисоцијације оксихемоглобина</a:t>
            </a:r>
            <a:r>
              <a:rPr lang="en-US" sz="2200" dirty="0" smtClean="0">
                <a:cs typeface="Times New Roman" pitchFamily="18" charset="0"/>
              </a:rPr>
              <a:t> </a:t>
            </a:r>
          </a:p>
          <a:p>
            <a:pPr eaLnBrk="1" hangingPunct="1"/>
            <a:r>
              <a:rPr lang="sr-Cyrl-CS" sz="2200" dirty="0" smtClean="0">
                <a:cs typeface="Times New Roman" pitchFamily="18" charset="0"/>
              </a:rPr>
              <a:t>Пад у</a:t>
            </a:r>
            <a:r>
              <a:rPr lang="en-US" sz="2200" dirty="0" smtClean="0">
                <a:cs typeface="Times New Roman" pitchFamily="18" charset="0"/>
              </a:rPr>
              <a:t> PaO</a:t>
            </a:r>
            <a:r>
              <a:rPr lang="en-US" sz="2200" baseline="-25000" dirty="0" smtClean="0">
                <a:cs typeface="Times New Roman" pitchFamily="18" charset="0"/>
              </a:rPr>
              <a:t>2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sr-Cyrl-CS" sz="2200" dirty="0" smtClean="0">
                <a:cs typeface="Times New Roman" pitchFamily="18" charset="0"/>
              </a:rPr>
              <a:t> на мање од</a:t>
            </a:r>
            <a:r>
              <a:rPr lang="en-US" sz="2200" dirty="0" smtClean="0">
                <a:cs typeface="Times New Roman" pitchFamily="18" charset="0"/>
              </a:rPr>
              <a:t> 60 mmHg (</a:t>
            </a:r>
            <a:r>
              <a:rPr lang="sr-Cyrl-CS" sz="2200" dirty="0" smtClean="0">
                <a:cs typeface="Times New Roman" pitchFamily="18" charset="0"/>
              </a:rPr>
              <a:t>одговара </a:t>
            </a:r>
            <a:r>
              <a:rPr lang="en-US" sz="2200" dirty="0" smtClean="0">
                <a:cs typeface="Times New Roman" pitchFamily="18" charset="0"/>
              </a:rPr>
              <a:t>SpO</a:t>
            </a:r>
            <a:r>
              <a:rPr lang="en-US" sz="2200" baseline="-25000" dirty="0" smtClean="0">
                <a:cs typeface="Times New Roman" pitchFamily="18" charset="0"/>
              </a:rPr>
              <a:t>2</a:t>
            </a:r>
            <a:r>
              <a:rPr lang="en-US" sz="2200" dirty="0" smtClean="0">
                <a:cs typeface="Times New Roman" pitchFamily="18" charset="0"/>
              </a:rPr>
              <a:t> 90 %) </a:t>
            </a:r>
            <a:r>
              <a:rPr lang="sr-Cyrl-CS" sz="2200" dirty="0" smtClean="0">
                <a:cs typeface="Times New Roman" pitchFamily="18" charset="0"/>
              </a:rPr>
              <a:t>резултује наглим падом оксигенације и сатурације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eaLnBrk="1" hangingPunct="1"/>
            <a:r>
              <a:rPr lang="sr-Cyrl-CS" sz="2200" dirty="0" smtClean="0">
                <a:cs typeface="Times New Roman" pitchFamily="18" charset="0"/>
              </a:rPr>
              <a:t>Најнижи прихватљиви ниво сатурације </a:t>
            </a:r>
            <a:r>
              <a:rPr lang="en-US" sz="2200" dirty="0" smtClean="0">
                <a:cs typeface="Times New Roman" pitchFamily="18" charset="0"/>
              </a:rPr>
              <a:t>O</a:t>
            </a:r>
            <a:r>
              <a:rPr lang="en-US" sz="2200" baseline="-25000" dirty="0" smtClean="0">
                <a:cs typeface="Times New Roman" pitchFamily="18" charset="0"/>
              </a:rPr>
              <a:t>2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sr-Cyrl-CS" sz="2200" dirty="0" smtClean="0">
                <a:cs typeface="Times New Roman" pitchFamily="18" charset="0"/>
              </a:rPr>
              <a:t>је </a:t>
            </a:r>
            <a:r>
              <a:rPr lang="en-US" sz="2200" dirty="0" smtClean="0">
                <a:cs typeface="Times New Roman" pitchFamily="18" charset="0"/>
              </a:rPr>
              <a:t>90%.</a:t>
            </a:r>
          </a:p>
          <a:p>
            <a:pPr eaLnBrk="1" hangingPunct="1"/>
            <a:endParaRPr lang="en-US" sz="24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625" y="1857375"/>
          <a:ext cx="7858180" cy="46840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29090"/>
                <a:gridCol w="3929090"/>
              </a:tblGrid>
              <a:tr h="856703">
                <a:tc gridSpan="2">
                  <a:txBody>
                    <a:bodyPr/>
                    <a:lstStyle/>
                    <a:p>
                      <a:pPr algn="ctr"/>
                      <a:r>
                        <a:rPr lang="sr-Cyrl-CS" sz="2800" b="0" dirty="0" smtClean="0">
                          <a:effectLst/>
                          <a:latin typeface="+mn-lt"/>
                        </a:rPr>
                        <a:t>лево и десно померање криве дисоцијације о</a:t>
                      </a:r>
                      <a:r>
                        <a:rPr lang="en-US" sz="2800" b="0" baseline="0" dirty="0" err="1" smtClean="0">
                          <a:effectLst/>
                          <a:latin typeface="+mn-lt"/>
                        </a:rPr>
                        <a:t>xyhemoglobin</a:t>
                      </a:r>
                      <a:r>
                        <a:rPr lang="sr-Cyrl-CS" sz="2800" b="0" baseline="0" dirty="0" smtClean="0">
                          <a:effectLst/>
                          <a:latin typeface="+mn-lt"/>
                        </a:rPr>
                        <a:t>а</a:t>
                      </a:r>
                      <a:endParaRPr lang="en-US" sz="2800" b="0" dirty="0"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2618">
                <a:tc>
                  <a:txBody>
                    <a:bodyPr/>
                    <a:lstStyle/>
                    <a:p>
                      <a:pPr algn="ctr"/>
                      <a:r>
                        <a:rPr lang="sr-Cyrl-CS" sz="2000" b="1" dirty="0" smtClean="0">
                          <a:latin typeface="+mn-lt"/>
                          <a:cs typeface="Times New Roman" pitchFamily="18" charset="0"/>
                        </a:rPr>
                        <a:t>у десно</a:t>
                      </a:r>
                      <a:endParaRPr lang="en-US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n-lt"/>
                          <a:cs typeface="Times New Roman" pitchFamily="18" charset="0"/>
                        </a:rPr>
                        <a:t>Left</a:t>
                      </a:r>
                      <a:endParaRPr lang="en-US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650">
                <a:tc>
                  <a:txBody>
                    <a:bodyPr/>
                    <a:lstStyle/>
                    <a:p>
                      <a:r>
                        <a:rPr lang="sr-Cyrl-CS" sz="2000" b="1" dirty="0" smtClean="0">
                          <a:latin typeface="+mn-lt"/>
                          <a:cs typeface="Times New Roman" pitchFamily="18" charset="0"/>
                        </a:rPr>
                        <a:t>смањен афинитет </a:t>
                      </a:r>
                      <a:r>
                        <a:rPr lang="en-US" sz="2000" b="1" dirty="0" err="1" smtClean="0">
                          <a:latin typeface="+mn-lt"/>
                          <a:cs typeface="Times New Roman" pitchFamily="18" charset="0"/>
                        </a:rPr>
                        <a:t>Hb</a:t>
                      </a:r>
                      <a:r>
                        <a:rPr lang="en-US" sz="2000" b="1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sr-Cyrl-CS" sz="2000" b="1" dirty="0" smtClean="0">
                          <a:latin typeface="+mn-lt"/>
                          <a:cs typeface="Times New Roman" pitchFamily="18" charset="0"/>
                        </a:rPr>
                        <a:t>за</a:t>
                      </a:r>
                      <a:r>
                        <a:rPr lang="en-US" sz="2000" b="1" dirty="0" smtClean="0">
                          <a:latin typeface="+mn-lt"/>
                          <a:cs typeface="Times New Roman" pitchFamily="18" charset="0"/>
                        </a:rPr>
                        <a:t> O</a:t>
                      </a:r>
                      <a:r>
                        <a:rPr lang="en-US" sz="2000" b="1" baseline="-25000" dirty="0" smtClean="0"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lang="en-US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2000" b="1" dirty="0" smtClean="0">
                          <a:latin typeface="+mn-lt"/>
                          <a:cs typeface="Times New Roman" pitchFamily="18" charset="0"/>
                        </a:rPr>
                        <a:t>повећан афинитет</a:t>
                      </a:r>
                      <a:r>
                        <a:rPr lang="en-US" sz="20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baseline="0" dirty="0" err="1" smtClean="0">
                          <a:latin typeface="+mn-lt"/>
                          <a:cs typeface="Times New Roman" pitchFamily="18" charset="0"/>
                        </a:rPr>
                        <a:t>Hb</a:t>
                      </a:r>
                      <a:r>
                        <a:rPr lang="en-US" sz="20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sr-Cyrl-CS" sz="2000" b="1" baseline="0" dirty="0" smtClean="0">
                          <a:latin typeface="+mn-lt"/>
                          <a:cs typeface="Times New Roman" pitchFamily="18" charset="0"/>
                        </a:rPr>
                        <a:t>за</a:t>
                      </a:r>
                      <a:r>
                        <a:rPr lang="en-US" sz="2000" b="1" baseline="0" dirty="0" smtClean="0">
                          <a:latin typeface="+mn-lt"/>
                          <a:cs typeface="Times New Roman" pitchFamily="18" charset="0"/>
                        </a:rPr>
                        <a:t> O</a:t>
                      </a:r>
                      <a:r>
                        <a:rPr lang="en-US" sz="2000" b="1" baseline="-25000" dirty="0" smtClean="0"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lang="en-US" sz="2000" b="1" baseline="-250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2886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sr-Cyrl-CS" sz="2000" b="0" dirty="0" smtClean="0">
                          <a:latin typeface="+mn-lt"/>
                          <a:cs typeface="Times New Roman" pitchFamily="18" charset="0"/>
                        </a:rPr>
                        <a:t>узроци: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="0" dirty="0" smtClean="0">
                          <a:latin typeface="+mn-lt"/>
                          <a:cs typeface="Times New Roman" pitchFamily="18" charset="0"/>
                        </a:rPr>
                        <a:t>пораст</a:t>
                      </a:r>
                      <a:r>
                        <a:rPr lang="en-US" sz="2000" b="0" dirty="0" smtClean="0">
                          <a:latin typeface="+mn-lt"/>
                          <a:cs typeface="Times New Roman" pitchFamily="18" charset="0"/>
                        </a:rPr>
                        <a:t> PCO</a:t>
                      </a:r>
                      <a:r>
                        <a:rPr lang="en-US" sz="2000" b="0" baseline="-25000" dirty="0" smtClean="0">
                          <a:latin typeface="+mn-lt"/>
                          <a:cs typeface="Times New Roman" pitchFamily="18" charset="0"/>
                        </a:rPr>
                        <a:t>2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Hyperthermia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Acidosis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="0" baseline="0" dirty="0" smtClean="0">
                          <a:latin typeface="+mn-lt"/>
                          <a:cs typeface="Times New Roman" pitchFamily="18" charset="0"/>
                        </a:rPr>
                        <a:t>пораст</a:t>
                      </a: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 2,3-DPG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="0" baseline="0" dirty="0" smtClean="0">
                          <a:latin typeface="+mn-lt"/>
                          <a:cs typeface="Times New Roman" pitchFamily="18" charset="0"/>
                        </a:rPr>
                        <a:t>анемија</a:t>
                      </a:r>
                      <a:endParaRPr lang="en-US" sz="2000" b="0" baseline="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="0" baseline="0" dirty="0" smtClean="0">
                          <a:latin typeface="+mn-lt"/>
                          <a:cs typeface="Times New Roman" pitchFamily="18" charset="0"/>
                        </a:rPr>
                        <a:t>инхалациони анестетици</a:t>
                      </a:r>
                      <a:endParaRPr lang="en-US" sz="2000" b="0" baseline="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2000" b="1" dirty="0" smtClean="0">
                          <a:latin typeface="+mn-lt"/>
                          <a:cs typeface="Times New Roman" pitchFamily="18" charset="0"/>
                        </a:rPr>
                        <a:t>узроци</a:t>
                      </a:r>
                      <a:r>
                        <a:rPr lang="en-US" sz="2000" b="1" dirty="0" smtClean="0">
                          <a:latin typeface="+mn-lt"/>
                          <a:cs typeface="Times New Roman" pitchFamily="18" charset="0"/>
                        </a:rPr>
                        <a:t>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="0" dirty="0" smtClean="0">
                          <a:latin typeface="+mn-lt"/>
                          <a:cs typeface="Times New Roman" pitchFamily="18" charset="0"/>
                        </a:rPr>
                        <a:t>пад</a:t>
                      </a:r>
                      <a:r>
                        <a:rPr lang="en-US" sz="2000" b="0" dirty="0" smtClean="0">
                          <a:latin typeface="+mn-lt"/>
                          <a:cs typeface="Times New Roman" pitchFamily="18" charset="0"/>
                        </a:rPr>
                        <a:t> PCO</a:t>
                      </a:r>
                      <a:r>
                        <a:rPr lang="en-US" sz="2000" b="0" baseline="-25000" dirty="0" smtClean="0">
                          <a:latin typeface="+mn-lt"/>
                          <a:cs typeface="Times New Roman" pitchFamily="18" charset="0"/>
                        </a:rPr>
                        <a:t>2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Hypothermia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Alkalosis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Fetal hemoglobin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sr-Cyrl-CS" sz="2000" b="0" baseline="0" dirty="0" smtClean="0">
                          <a:latin typeface="+mn-lt"/>
                          <a:cs typeface="Times New Roman" pitchFamily="18" charset="0"/>
                        </a:rPr>
                        <a:t>смањење</a:t>
                      </a: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 2,3-DPG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Carboxyhemoglobin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="0" baseline="0" dirty="0" smtClean="0">
                          <a:latin typeface="+mn-lt"/>
                          <a:cs typeface="Times New Roman" pitchFamily="18" charset="0"/>
                        </a:rPr>
                        <a:t>Methemoglobin</a:t>
                      </a:r>
                      <a:endParaRPr lang="en-US" sz="2000" b="0" baseline="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89AC6-289C-48F6-8380-3328A65D4A7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285750"/>
            <a:ext cx="8501062" cy="62150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CS" sz="2800" dirty="0" smtClean="0">
                <a:solidFill>
                  <a:srgbClr val="FF0000"/>
                </a:solidFill>
                <a:cs typeface="Times New Roman" pitchFamily="18" charset="0"/>
              </a:rPr>
              <a:t>Крива дисоцијације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cs typeface="Times New Roman" pitchFamily="18" charset="0"/>
              </a:rPr>
              <a:t>oxyhemoglobin</a:t>
            </a:r>
            <a:r>
              <a:rPr lang="sr-Cyrl-CS" sz="2800" dirty="0" smtClean="0">
                <a:solidFill>
                  <a:srgbClr val="FF0000"/>
                </a:solidFill>
                <a:cs typeface="Times New Roman" pitchFamily="18" charset="0"/>
              </a:rPr>
              <a:t>а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r-Cyrl-C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CS" sz="2800" dirty="0" smtClean="0">
                <a:solidFill>
                  <a:srgbClr val="FF0000"/>
                </a:solidFill>
              </a:rPr>
              <a:t>Кључне вредности</a:t>
            </a:r>
            <a:r>
              <a:rPr lang="en-US" sz="2800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PO</a:t>
            </a:r>
            <a:r>
              <a:rPr lang="en-US" sz="2400" baseline="-25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 100 mmHg, Hb 100% </a:t>
            </a:r>
            <a:r>
              <a:rPr lang="sr-Cyrl-CS" sz="2400" dirty="0" smtClean="0">
                <a:cs typeface="Times New Roman" pitchFamily="18" charset="0"/>
              </a:rPr>
              <a:t>сатурација</a:t>
            </a:r>
            <a:r>
              <a:rPr lang="en-US" sz="2400" dirty="0" smtClean="0">
                <a:cs typeface="Times New Roman" pitchFamily="18" charset="0"/>
              </a:rPr>
              <a:t>.</a:t>
            </a:r>
            <a:endParaRPr lang="sr-Cyrl-CS" sz="2400" dirty="0">
              <a:cs typeface="Times New Roman" pitchFamily="18" charset="0"/>
            </a:endParaRPr>
          </a:p>
          <a:p>
            <a:pPr marL="514350" indent="-514350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PO</a:t>
            </a:r>
            <a:r>
              <a:rPr lang="en-US" sz="2400" baseline="-25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 40 mmHg, Hb 75%</a:t>
            </a:r>
            <a:r>
              <a:rPr lang="sr-Cyrl-CS" sz="2400" dirty="0" smtClean="0">
                <a:cs typeface="Times New Roman" pitchFamily="18" charset="0"/>
              </a:rPr>
              <a:t> </a:t>
            </a:r>
            <a:r>
              <a:rPr lang="sr-Cyrl-CS" sz="2400" dirty="0">
                <a:cs typeface="Times New Roman" pitchFamily="18" charset="0"/>
              </a:rPr>
              <a:t>сатурација</a:t>
            </a:r>
            <a:r>
              <a:rPr lang="en-US" sz="2400" dirty="0"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 marL="514350" indent="-514350"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PO</a:t>
            </a:r>
            <a:r>
              <a:rPr lang="en-US" sz="2400" baseline="-25000" dirty="0" smtClean="0">
                <a:cs typeface="Times New Roman" pitchFamily="18" charset="0"/>
              </a:rPr>
              <a:t>2</a:t>
            </a:r>
            <a:r>
              <a:rPr lang="en-US" sz="2400" dirty="0" smtClean="0">
                <a:cs typeface="Times New Roman" pitchFamily="18" charset="0"/>
              </a:rPr>
              <a:t> 27 mmHg, Hb 50%</a:t>
            </a:r>
            <a:r>
              <a:rPr lang="sr-Cyrl-CS" sz="2400" dirty="0">
                <a:cs typeface="Times New Roman" pitchFamily="18" charset="0"/>
              </a:rPr>
              <a:t> сатурација</a:t>
            </a:r>
            <a:r>
              <a:rPr lang="en-US" sz="2400" dirty="0">
                <a:cs typeface="Times New Roman" pitchFamily="18" charset="0"/>
              </a:rPr>
              <a:t>.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00" dirty="0" smtClean="0"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baseline="-25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3DFB-7514-4D4B-A99F-4F0EF380AB8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981200" y="6019800"/>
            <a:ext cx="5334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 eaLnBrk="0" hangingPunct="0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0488" tIns="44450" rIns="90488" bIns="44450"/>
          <a:lstStyle/>
          <a:p>
            <a:r>
              <a:rPr lang="sr-Cyrl-CS" dirty="0" smtClean="0"/>
              <a:t>вентилација</a:t>
            </a:r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684867" y="2682875"/>
            <a:ext cx="3479800" cy="2330450"/>
          </a:xfrm>
          <a:noFill/>
          <a:ln/>
        </p:spPr>
        <p:txBody>
          <a:bodyPr lIns="90488" tIns="44450" rIns="90488" bIns="44450">
            <a:normAutofit lnSpcReduction="10000"/>
          </a:bodyPr>
          <a:lstStyle/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квалитативне</a:t>
            </a:r>
            <a:r>
              <a:rPr lang="en-US" dirty="0" smtClean="0"/>
              <a:t> </a:t>
            </a:r>
            <a:r>
              <a:rPr lang="sr-Cyrl-CS" dirty="0" smtClean="0"/>
              <a:t>клинички знаци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Подизање грудног коша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Посматрање балона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аускултација</a:t>
            </a:r>
            <a:endParaRPr lang="en-US" dirty="0"/>
          </a:p>
          <a:p>
            <a:pPr lvl="2">
              <a:buSzPct val="75000"/>
            </a:pPr>
            <a:endParaRPr lang="en-US" dirty="0"/>
          </a:p>
          <a:p>
            <a:pPr>
              <a:buFontTx/>
              <a:buChar char="»"/>
            </a:pPr>
            <a:endParaRPr lang="en-US" sz="2000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139267" y="2682875"/>
            <a:ext cx="3725333" cy="2247900"/>
          </a:xfrm>
          <a:noFill/>
          <a:ln/>
        </p:spPr>
        <p:txBody>
          <a:bodyPr lIns="90488" tIns="44450" rIns="90488" bIns="44450">
            <a:normAutofit fontScale="92500"/>
          </a:bodyPr>
          <a:lstStyle/>
          <a:p>
            <a:pPr lvl="1">
              <a:buSzPct val="65000"/>
              <a:buFont typeface="Wingdings" pitchFamily="2" charset="2"/>
              <a:buChar char="§"/>
            </a:pPr>
            <a:r>
              <a:rPr lang="sr-Cyrl-CS" dirty="0" smtClean="0"/>
              <a:t>квантитативне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en-US" dirty="0"/>
              <a:t>end tidal carbon dioxide </a:t>
            </a:r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Експираторни волумен</a:t>
            </a:r>
            <a:endParaRPr lang="en-US" dirty="0"/>
          </a:p>
          <a:p>
            <a:pPr lvl="2">
              <a:buSzPct val="75000"/>
              <a:buFont typeface="Wingdings" pitchFamily="2" charset="2"/>
              <a:buChar char="Ø"/>
            </a:pPr>
            <a:r>
              <a:rPr lang="sr-Cyrl-CS" dirty="0" smtClean="0"/>
              <a:t>Монитор дисконекције механичке вентилације</a:t>
            </a:r>
            <a:endParaRPr lang="en-US" dirty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151467" y="1371600"/>
            <a:ext cx="7044267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циљ</a:t>
            </a:r>
            <a:endParaRPr lang="en-US" sz="2800" dirty="0"/>
          </a:p>
          <a:p>
            <a:pPr marL="742950" lvl="1" indent="-28575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§"/>
            </a:pPr>
            <a:r>
              <a:rPr lang="sr-Cyrl-CS" dirty="0" smtClean="0"/>
              <a:t>Потврдити да се пацијент адекватно вентилира</a:t>
            </a:r>
            <a:endParaRPr lang="en-US" dirty="0"/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q"/>
            </a:pPr>
            <a:r>
              <a:rPr lang="sr-Cyrl-CS" sz="2800" dirty="0" smtClean="0"/>
              <a:t>методе</a:t>
            </a:r>
            <a:endParaRPr lang="en-US" sz="2800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1002</Words>
  <Application>Microsoft Office PowerPoint</Application>
  <PresentationFormat>On-screen Show (4:3)</PresentationFormat>
  <Paragraphs>310</Paragraphs>
  <Slides>24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Office Theme</vt:lpstr>
      <vt:lpstr>Chart</vt:lpstr>
      <vt:lpstr>Microsoft Office Excel 97-2003 Worksheet</vt:lpstr>
      <vt:lpstr>Clip</vt:lpstr>
      <vt:lpstr>Мониторинг у анестезији</vt:lpstr>
      <vt:lpstr>Slide 2</vt:lpstr>
      <vt:lpstr>Standard I</vt:lpstr>
      <vt:lpstr>Standard II</vt:lpstr>
      <vt:lpstr>оксигенација</vt:lpstr>
      <vt:lpstr>  Monitoring:     пулсни оксиметар: </vt:lpstr>
      <vt:lpstr>Slide 7</vt:lpstr>
      <vt:lpstr>Slide 8</vt:lpstr>
      <vt:lpstr>вентилација</vt:lpstr>
      <vt:lpstr>капнографија</vt:lpstr>
      <vt:lpstr>Капнографија и EtCO2 </vt:lpstr>
      <vt:lpstr>Slide 12</vt:lpstr>
      <vt:lpstr>циркулација</vt:lpstr>
      <vt:lpstr>Неинвазивно мерење крвног притиска</vt:lpstr>
      <vt:lpstr>Инвазивно интра-артеријско мерење АТ</vt:lpstr>
      <vt:lpstr>   </vt:lpstr>
      <vt:lpstr>температура</vt:lpstr>
      <vt:lpstr>електрокардиограм</vt:lpstr>
      <vt:lpstr>Мониторинг неуромускуларне блокаде (реверзије блока) </vt:lpstr>
      <vt:lpstr>Централна венска линија и притисак (CVP)</vt:lpstr>
      <vt:lpstr>дубина анестезије                  EEG промене</vt:lpstr>
      <vt:lpstr>  плитка анестезија = брзи таласи   (alpha α и beta β)  дубока анестезија   = спори таласи (delta δ и theta θ)</vt:lpstr>
      <vt:lpstr>BIS Range Guidelines</vt:lpstr>
      <vt:lpstr>Slide 24</vt:lpstr>
    </vt:vector>
  </TitlesOfParts>
  <Company>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у анестезији</dc:title>
  <dc:creator>WarezBB</dc:creator>
  <cp:lastModifiedBy>XP</cp:lastModifiedBy>
  <cp:revision>20</cp:revision>
  <dcterms:created xsi:type="dcterms:W3CDTF">2011-12-06T16:18:41Z</dcterms:created>
  <dcterms:modified xsi:type="dcterms:W3CDTF">2011-12-07T16:38:49Z</dcterms:modified>
</cp:coreProperties>
</file>